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9" r:id="rId3"/>
    <p:sldId id="287" r:id="rId4"/>
    <p:sldId id="288" r:id="rId5"/>
    <p:sldId id="261" r:id="rId6"/>
    <p:sldId id="257" r:id="rId7"/>
    <p:sldId id="258" r:id="rId8"/>
    <p:sldId id="290" r:id="rId9"/>
    <p:sldId id="259" r:id="rId10"/>
    <p:sldId id="260" r:id="rId11"/>
    <p:sldId id="262" r:id="rId12"/>
    <p:sldId id="263" r:id="rId13"/>
    <p:sldId id="264" r:id="rId14"/>
    <p:sldId id="265" r:id="rId15"/>
    <p:sldId id="272" r:id="rId16"/>
    <p:sldId id="273" r:id="rId17"/>
    <p:sldId id="266" r:id="rId18"/>
    <p:sldId id="269" r:id="rId19"/>
    <p:sldId id="268" r:id="rId20"/>
    <p:sldId id="270" r:id="rId21"/>
    <p:sldId id="271" r:id="rId22"/>
    <p:sldId id="276" r:id="rId23"/>
    <p:sldId id="275" r:id="rId24"/>
    <p:sldId id="274" r:id="rId25"/>
    <p:sldId id="277" r:id="rId26"/>
    <p:sldId id="278" r:id="rId27"/>
    <p:sldId id="279" r:id="rId28"/>
    <p:sldId id="281" r:id="rId29"/>
    <p:sldId id="280" r:id="rId30"/>
    <p:sldId id="282" r:id="rId31"/>
    <p:sldId id="283" r:id="rId32"/>
    <p:sldId id="284" r:id="rId33"/>
    <p:sldId id="285"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Jensen" initials="RJ" lastIdx="2" clrIdx="0">
    <p:extLst>
      <p:ext uri="{19B8F6BF-5375-455C-9EA6-DF929625EA0E}">
        <p15:presenceInfo xmlns:p15="http://schemas.microsoft.com/office/powerpoint/2012/main" userId="S-1-5-21-449324611-439245444-1234779376-16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39EB44-437A-4FE3-ADC3-E8EE9AED0459}" type="datetimeFigureOut">
              <a:rPr lang="en-US" smtClean="0"/>
              <a:t>3/14/2019</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359627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9EB44-437A-4FE3-ADC3-E8EE9AED0459}"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286414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9EB44-437A-4FE3-ADC3-E8EE9AED0459}"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427371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9EB44-437A-4FE3-ADC3-E8EE9AED0459}"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174807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39EB44-437A-4FE3-ADC3-E8EE9AED0459}"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9965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39EB44-437A-4FE3-ADC3-E8EE9AED0459}"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107583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39EB44-437A-4FE3-ADC3-E8EE9AED0459}"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212616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39EB44-437A-4FE3-ADC3-E8EE9AED0459}"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404527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9EB44-437A-4FE3-ADC3-E8EE9AED0459}"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165611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9EB44-437A-4FE3-ADC3-E8EE9AED0459}"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97117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39EB44-437A-4FE3-ADC3-E8EE9AED0459}" type="datetimeFigureOut">
              <a:rPr lang="en-US" smtClean="0"/>
              <a:t>3/14/2019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79CF484-59C8-4B4E-A3EE-326321F9E1F4}" type="slidenum">
              <a:rPr lang="en-US" smtClean="0"/>
              <a:t>‹#›</a:t>
            </a:fld>
            <a:endParaRPr lang="en-US"/>
          </a:p>
        </p:txBody>
      </p:sp>
    </p:spTree>
    <p:extLst>
      <p:ext uri="{BB962C8B-B14F-4D97-AF65-F5344CB8AC3E}">
        <p14:creationId xmlns:p14="http://schemas.microsoft.com/office/powerpoint/2010/main" val="81971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539EB44-437A-4FE3-ADC3-E8EE9AED0459}" type="datetimeFigureOut">
              <a:rPr lang="en-US" smtClean="0"/>
              <a:t>3/14/2019</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79CF484-59C8-4B4E-A3EE-326321F9E1F4}"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30664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agner.k12.sd.us/District/Class/62-Rebecca-Jensen-s-Classroom/News/" TargetMode="External"/><Relationship Id="rId2" Type="http://schemas.openxmlformats.org/officeDocument/2006/relationships/hyperlink" Target="mailto:Rebecca.Jensen@k12.sd.us" TargetMode="External"/><Relationship Id="rId1" Type="http://schemas.openxmlformats.org/officeDocument/2006/relationships/slideLayout" Target="../slideLayouts/slideLayout2.xml"/><Relationship Id="rId4" Type="http://schemas.openxmlformats.org/officeDocument/2006/relationships/hyperlink" Target="https://www.facebook.com/oakshousepublishing/pos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C09E-DF54-4892-BFE9-2D1E53D12254}"/>
              </a:ext>
            </a:extLst>
          </p:cNvPr>
          <p:cNvSpPr>
            <a:spLocks noGrp="1"/>
          </p:cNvSpPr>
          <p:nvPr>
            <p:ph type="ctrTitle"/>
          </p:nvPr>
        </p:nvSpPr>
        <p:spPr/>
        <p:txBody>
          <a:bodyPr>
            <a:normAutofit fontScale="90000"/>
          </a:bodyPr>
          <a:lstStyle/>
          <a:p>
            <a:r>
              <a:rPr lang="en-US" b="1" i="1" dirty="0"/>
              <a:t> </a:t>
            </a:r>
            <a:br>
              <a:rPr lang="en-US" b="1" i="1" dirty="0"/>
            </a:br>
            <a:r>
              <a:rPr lang="en-US" sz="4400" b="1" i="1" dirty="0" err="1"/>
              <a:t>aN</a:t>
            </a:r>
            <a:r>
              <a:rPr lang="en-US" sz="4400" b="1" i="1" dirty="0"/>
              <a:t> Individualized Check in/Check out System to Support Students When Their Behavior Impedes Learning</a:t>
            </a:r>
            <a:endParaRPr lang="en-US" sz="4400" dirty="0"/>
          </a:p>
        </p:txBody>
      </p:sp>
      <p:sp>
        <p:nvSpPr>
          <p:cNvPr id="3" name="Subtitle 2">
            <a:extLst>
              <a:ext uri="{FF2B5EF4-FFF2-40B4-BE49-F238E27FC236}">
                <a16:creationId xmlns:a16="http://schemas.microsoft.com/office/drawing/2014/main" id="{B21C585D-418C-49F4-A907-12262703987E}"/>
              </a:ext>
            </a:extLst>
          </p:cNvPr>
          <p:cNvSpPr>
            <a:spLocks noGrp="1"/>
          </p:cNvSpPr>
          <p:nvPr>
            <p:ph type="subTitle" idx="1"/>
          </p:nvPr>
        </p:nvSpPr>
        <p:spPr/>
        <p:txBody>
          <a:bodyPr/>
          <a:lstStyle/>
          <a:p>
            <a:r>
              <a:rPr lang="en-US" dirty="0"/>
              <a:t>Presented By Rebecca Jensen, M.S. SPED</a:t>
            </a:r>
          </a:p>
          <a:p>
            <a:r>
              <a:rPr lang="en-US" dirty="0"/>
              <a:t>March 19, 2019</a:t>
            </a:r>
          </a:p>
        </p:txBody>
      </p:sp>
    </p:spTree>
    <p:extLst>
      <p:ext uri="{BB962C8B-B14F-4D97-AF65-F5344CB8AC3E}">
        <p14:creationId xmlns:p14="http://schemas.microsoft.com/office/powerpoint/2010/main" val="197250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B75C-389D-41AA-9C52-69CAC6B3B130}"/>
              </a:ext>
            </a:extLst>
          </p:cNvPr>
          <p:cNvSpPr>
            <a:spLocks noGrp="1"/>
          </p:cNvSpPr>
          <p:nvPr>
            <p:ph type="title"/>
          </p:nvPr>
        </p:nvSpPr>
        <p:spPr/>
        <p:txBody>
          <a:bodyPr>
            <a:noAutofit/>
          </a:bodyPr>
          <a:lstStyle/>
          <a:p>
            <a:r>
              <a:rPr lang="en-US" sz="4000" dirty="0"/>
              <a:t>Operationally Define the Behavior</a:t>
            </a:r>
          </a:p>
        </p:txBody>
      </p:sp>
      <p:sp>
        <p:nvSpPr>
          <p:cNvPr id="3" name="Content Placeholder 2">
            <a:extLst>
              <a:ext uri="{FF2B5EF4-FFF2-40B4-BE49-F238E27FC236}">
                <a16:creationId xmlns:a16="http://schemas.microsoft.com/office/drawing/2014/main" id="{FF88E1E8-847C-4803-A321-1B84D3F65559}"/>
              </a:ext>
            </a:extLst>
          </p:cNvPr>
          <p:cNvSpPr>
            <a:spLocks noGrp="1"/>
          </p:cNvSpPr>
          <p:nvPr>
            <p:ph idx="1"/>
          </p:nvPr>
        </p:nvSpPr>
        <p:spPr>
          <a:xfrm>
            <a:off x="512619" y="2015732"/>
            <a:ext cx="11402290" cy="3450613"/>
          </a:xfrm>
        </p:spPr>
        <p:txBody>
          <a:bodyPr>
            <a:noAutofit/>
          </a:bodyPr>
          <a:lstStyle/>
          <a:p>
            <a:r>
              <a:rPr lang="en-US" sz="2800" dirty="0"/>
              <a:t>What does the behavior look like and sound like?</a:t>
            </a:r>
          </a:p>
          <a:p>
            <a:r>
              <a:rPr lang="en-US" sz="2800" dirty="0"/>
              <a:t>Your operational definition should allow a new observer to easily recognize, measure, and track the target behavior. </a:t>
            </a:r>
          </a:p>
          <a:p>
            <a:r>
              <a:rPr lang="en-US" sz="2800" dirty="0"/>
              <a:t>Non-Example:  Joey is defiant. </a:t>
            </a:r>
          </a:p>
          <a:p>
            <a:r>
              <a:rPr lang="en-US" sz="2800" dirty="0"/>
              <a:t>Example:   Joey yells “no” when given an instruction.  He throws his books and pencils on the floor.  </a:t>
            </a:r>
          </a:p>
        </p:txBody>
      </p:sp>
    </p:spTree>
    <p:extLst>
      <p:ext uri="{BB962C8B-B14F-4D97-AF65-F5344CB8AC3E}">
        <p14:creationId xmlns:p14="http://schemas.microsoft.com/office/powerpoint/2010/main" val="52858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4256-A853-4A9A-A996-0B2BED4919F5}"/>
              </a:ext>
            </a:extLst>
          </p:cNvPr>
          <p:cNvSpPr>
            <a:spLocks noGrp="1"/>
          </p:cNvSpPr>
          <p:nvPr>
            <p:ph type="title"/>
          </p:nvPr>
        </p:nvSpPr>
        <p:spPr/>
        <p:txBody>
          <a:bodyPr>
            <a:normAutofit/>
          </a:bodyPr>
          <a:lstStyle/>
          <a:p>
            <a:r>
              <a:rPr lang="en-US" sz="4000" dirty="0"/>
              <a:t>Gather Baseline Data</a:t>
            </a:r>
          </a:p>
        </p:txBody>
      </p:sp>
      <p:sp>
        <p:nvSpPr>
          <p:cNvPr id="3" name="Content Placeholder 2">
            <a:extLst>
              <a:ext uri="{FF2B5EF4-FFF2-40B4-BE49-F238E27FC236}">
                <a16:creationId xmlns:a16="http://schemas.microsoft.com/office/drawing/2014/main" id="{07219D7C-BDF7-4C58-B0C7-37E5C584D2E4}"/>
              </a:ext>
            </a:extLst>
          </p:cNvPr>
          <p:cNvSpPr>
            <a:spLocks noGrp="1"/>
          </p:cNvSpPr>
          <p:nvPr>
            <p:ph idx="1"/>
          </p:nvPr>
        </p:nvSpPr>
        <p:spPr>
          <a:xfrm>
            <a:off x="983673" y="2015732"/>
            <a:ext cx="10349345" cy="3450613"/>
          </a:xfrm>
        </p:spPr>
        <p:txBody>
          <a:bodyPr/>
          <a:lstStyle/>
          <a:p>
            <a:r>
              <a:rPr lang="en-US" sz="2800" dirty="0"/>
              <a:t>Before starting a behavior intervention of any kind, gather baseline data.  </a:t>
            </a:r>
          </a:p>
          <a:p>
            <a:r>
              <a:rPr lang="en-US" sz="2800" dirty="0"/>
              <a:t>Record behavior over at least a three day period. </a:t>
            </a:r>
          </a:p>
          <a:p>
            <a:r>
              <a:rPr lang="en-US" sz="2800" dirty="0"/>
              <a:t>Use the median result as the baseline.  </a:t>
            </a:r>
          </a:p>
          <a:p>
            <a:endParaRPr lang="en-US" dirty="0"/>
          </a:p>
        </p:txBody>
      </p:sp>
    </p:spTree>
    <p:extLst>
      <p:ext uri="{BB962C8B-B14F-4D97-AF65-F5344CB8AC3E}">
        <p14:creationId xmlns:p14="http://schemas.microsoft.com/office/powerpoint/2010/main" val="334341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575C-AC1E-4F6B-BA6E-FDD162F83F4C}"/>
              </a:ext>
            </a:extLst>
          </p:cNvPr>
          <p:cNvSpPr>
            <a:spLocks noGrp="1"/>
          </p:cNvSpPr>
          <p:nvPr>
            <p:ph type="title"/>
          </p:nvPr>
        </p:nvSpPr>
        <p:spPr/>
        <p:txBody>
          <a:bodyPr>
            <a:noAutofit/>
          </a:bodyPr>
          <a:lstStyle/>
          <a:p>
            <a:r>
              <a:rPr lang="en-US" sz="4000" dirty="0"/>
              <a:t>Methods of Gathering a Baseline</a:t>
            </a:r>
          </a:p>
        </p:txBody>
      </p:sp>
      <p:sp>
        <p:nvSpPr>
          <p:cNvPr id="3" name="Content Placeholder 2">
            <a:extLst>
              <a:ext uri="{FF2B5EF4-FFF2-40B4-BE49-F238E27FC236}">
                <a16:creationId xmlns:a16="http://schemas.microsoft.com/office/drawing/2014/main" id="{8931DBF8-1503-4F5C-9772-E62B3ACED6B5}"/>
              </a:ext>
            </a:extLst>
          </p:cNvPr>
          <p:cNvSpPr>
            <a:spLocks noGrp="1"/>
          </p:cNvSpPr>
          <p:nvPr>
            <p:ph idx="1"/>
          </p:nvPr>
        </p:nvSpPr>
        <p:spPr>
          <a:xfrm>
            <a:off x="1011383" y="2015732"/>
            <a:ext cx="10280072" cy="3872450"/>
          </a:xfrm>
        </p:spPr>
        <p:txBody>
          <a:bodyPr/>
          <a:lstStyle/>
          <a:p>
            <a:r>
              <a:rPr lang="en-US" sz="2800" dirty="0"/>
              <a:t>Behavior Snap or similar apps allow teachers to keep data on a target behavior in 15 second increments. </a:t>
            </a:r>
          </a:p>
          <a:p>
            <a:r>
              <a:rPr lang="en-US" sz="2800" dirty="0"/>
              <a:t>Behavior tracking sheets are used to record number of incidents, duration, and frequency.   </a:t>
            </a:r>
          </a:p>
          <a:p>
            <a:r>
              <a:rPr lang="en-US" sz="2800" dirty="0"/>
              <a:t>SWIS or DDN data is another good source of information.</a:t>
            </a:r>
          </a:p>
          <a:p>
            <a:endParaRPr lang="en-US" dirty="0"/>
          </a:p>
        </p:txBody>
      </p:sp>
    </p:spTree>
    <p:extLst>
      <p:ext uri="{BB962C8B-B14F-4D97-AF65-F5344CB8AC3E}">
        <p14:creationId xmlns:p14="http://schemas.microsoft.com/office/powerpoint/2010/main" val="168973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AD29-5004-4FFE-9AF5-90F994FDF3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0EEEC63-FFC2-4C14-855E-6EE3866C60C7}"/>
              </a:ext>
            </a:extLst>
          </p:cNvPr>
          <p:cNvSpPr>
            <a:spLocks noGrp="1"/>
          </p:cNvSpPr>
          <p:nvPr>
            <p:ph idx="1"/>
          </p:nvPr>
        </p:nvSpPr>
        <p:spPr/>
        <p:txBody>
          <a:bodyPr/>
          <a:lstStyle/>
          <a:p>
            <a:r>
              <a:rPr lang="en-US" dirty="0"/>
              <a:t>Behavior Snap Screen shots here</a:t>
            </a:r>
          </a:p>
        </p:txBody>
      </p:sp>
      <p:pic>
        <p:nvPicPr>
          <p:cNvPr id="5" name="Picture 4">
            <a:extLst>
              <a:ext uri="{FF2B5EF4-FFF2-40B4-BE49-F238E27FC236}">
                <a16:creationId xmlns:a16="http://schemas.microsoft.com/office/drawing/2014/main" id="{F9F29E4E-7174-45A1-B008-D8EE1B783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55" y="1199269"/>
            <a:ext cx="5945944" cy="4459459"/>
          </a:xfrm>
          <a:prstGeom prst="rect">
            <a:avLst/>
          </a:prstGeom>
        </p:spPr>
      </p:pic>
      <p:pic>
        <p:nvPicPr>
          <p:cNvPr id="7" name="Picture 6">
            <a:extLst>
              <a:ext uri="{FF2B5EF4-FFF2-40B4-BE49-F238E27FC236}">
                <a16:creationId xmlns:a16="http://schemas.microsoft.com/office/drawing/2014/main" id="{0AEC2DC9-1CBF-4E28-97B8-D551C4E29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55" y="1199269"/>
            <a:ext cx="5945945" cy="4459459"/>
          </a:xfrm>
          <a:prstGeom prst="rect">
            <a:avLst/>
          </a:prstGeom>
        </p:spPr>
      </p:pic>
    </p:spTree>
    <p:extLst>
      <p:ext uri="{BB962C8B-B14F-4D97-AF65-F5344CB8AC3E}">
        <p14:creationId xmlns:p14="http://schemas.microsoft.com/office/powerpoint/2010/main" val="265792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C661-6075-4ACF-8938-F0104C510CE1}"/>
              </a:ext>
            </a:extLst>
          </p:cNvPr>
          <p:cNvSpPr>
            <a:spLocks noGrp="1"/>
          </p:cNvSpPr>
          <p:nvPr>
            <p:ph type="title"/>
          </p:nvPr>
        </p:nvSpPr>
        <p:spPr/>
        <p:txBody>
          <a:bodyPr>
            <a:normAutofit/>
          </a:bodyPr>
          <a:lstStyle/>
          <a:p>
            <a:r>
              <a:rPr lang="en-US" sz="4000" dirty="0"/>
              <a:t>Data keeping sheets</a:t>
            </a:r>
          </a:p>
        </p:txBody>
      </p:sp>
      <p:pic>
        <p:nvPicPr>
          <p:cNvPr id="5" name="Content Placeholder 4" descr="behavior chart 10 minute increments  -  Compatibility Mode - Word">
            <a:extLst>
              <a:ext uri="{FF2B5EF4-FFF2-40B4-BE49-F238E27FC236}">
                <a16:creationId xmlns:a16="http://schemas.microsoft.com/office/drawing/2014/main" id="{36EE5159-932D-4301-841A-0A489EF966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791" t="22050" r="32259" b="2744"/>
          <a:stretch/>
        </p:blipFill>
        <p:spPr>
          <a:xfrm>
            <a:off x="251792" y="1853754"/>
            <a:ext cx="4602446" cy="5004246"/>
          </a:xfrm>
        </p:spPr>
      </p:pic>
      <p:pic>
        <p:nvPicPr>
          <p:cNvPr id="7" name="Picture 6" descr="Bridges Behavior Incident Log  -  Compatibility Mode - Word">
            <a:extLst>
              <a:ext uri="{FF2B5EF4-FFF2-40B4-BE49-F238E27FC236}">
                <a16:creationId xmlns:a16="http://schemas.microsoft.com/office/drawing/2014/main" id="{274AC657-327B-46F2-9FC8-3D3C856B775D}"/>
              </a:ext>
            </a:extLst>
          </p:cNvPr>
          <p:cNvPicPr>
            <a:picLocks noChangeAspect="1"/>
          </p:cNvPicPr>
          <p:nvPr/>
        </p:nvPicPr>
        <p:blipFill rotWithShape="1">
          <a:blip r:embed="rId3">
            <a:extLst>
              <a:ext uri="{28A0092B-C50C-407E-A947-70E740481C1C}">
                <a14:useLocalDpi xmlns:a14="http://schemas.microsoft.com/office/drawing/2010/main" val="0"/>
              </a:ext>
            </a:extLst>
          </a:blip>
          <a:srcRect l="17886" t="21996" r="20381" b="4969"/>
          <a:stretch/>
        </p:blipFill>
        <p:spPr>
          <a:xfrm>
            <a:off x="4968798" y="1853754"/>
            <a:ext cx="7223202" cy="5004246"/>
          </a:xfrm>
          <a:prstGeom prst="rect">
            <a:avLst/>
          </a:prstGeom>
        </p:spPr>
      </p:pic>
    </p:spTree>
    <p:extLst>
      <p:ext uri="{BB962C8B-B14F-4D97-AF65-F5344CB8AC3E}">
        <p14:creationId xmlns:p14="http://schemas.microsoft.com/office/powerpoint/2010/main" val="102808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7195-7FEE-4E92-AEDE-04DEB57C527E}"/>
              </a:ext>
            </a:extLst>
          </p:cNvPr>
          <p:cNvSpPr>
            <a:spLocks noGrp="1"/>
          </p:cNvSpPr>
          <p:nvPr>
            <p:ph type="title"/>
          </p:nvPr>
        </p:nvSpPr>
        <p:spPr/>
        <p:txBody>
          <a:bodyPr>
            <a:normAutofit fontScale="90000"/>
          </a:bodyPr>
          <a:lstStyle/>
          <a:p>
            <a:r>
              <a:rPr lang="en-US" sz="4000" dirty="0"/>
              <a:t>Hypothesizing Function Of </a:t>
            </a:r>
            <a:r>
              <a:rPr lang="en-US" sz="4000" dirty="0" err="1"/>
              <a:t>BeHavior</a:t>
            </a:r>
            <a:br>
              <a:rPr lang="en-US" dirty="0"/>
            </a:br>
            <a:endParaRPr lang="en-US" dirty="0"/>
          </a:p>
        </p:txBody>
      </p:sp>
      <p:sp>
        <p:nvSpPr>
          <p:cNvPr id="3" name="Content Placeholder 2">
            <a:extLst>
              <a:ext uri="{FF2B5EF4-FFF2-40B4-BE49-F238E27FC236}">
                <a16:creationId xmlns:a16="http://schemas.microsoft.com/office/drawing/2014/main" id="{D94F4C8B-D797-490D-ADE7-D7FE81E1A38D}"/>
              </a:ext>
            </a:extLst>
          </p:cNvPr>
          <p:cNvSpPr>
            <a:spLocks noGrp="1"/>
          </p:cNvSpPr>
          <p:nvPr>
            <p:ph idx="1"/>
          </p:nvPr>
        </p:nvSpPr>
        <p:spPr/>
        <p:txBody>
          <a:bodyPr/>
          <a:lstStyle/>
          <a:p>
            <a:r>
              <a:rPr lang="en-US" sz="2800" dirty="0"/>
              <a:t>Function is the “why” of behavior, or what maintains the student’s maladaptive behavior. </a:t>
            </a:r>
          </a:p>
          <a:p>
            <a:endParaRPr lang="en-US" sz="2800" dirty="0"/>
          </a:p>
          <a:p>
            <a:r>
              <a:rPr lang="en-US" sz="2800" dirty="0"/>
              <a:t>Remember, all behavior is communication!</a:t>
            </a:r>
          </a:p>
          <a:p>
            <a:endParaRPr lang="en-US" dirty="0"/>
          </a:p>
        </p:txBody>
      </p:sp>
    </p:spTree>
    <p:extLst>
      <p:ext uri="{BB962C8B-B14F-4D97-AF65-F5344CB8AC3E}">
        <p14:creationId xmlns:p14="http://schemas.microsoft.com/office/powerpoint/2010/main" val="154429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86627-9E9B-4A5A-B501-6F064D7CEEB8}"/>
              </a:ext>
            </a:extLst>
          </p:cNvPr>
          <p:cNvSpPr>
            <a:spLocks noGrp="1"/>
          </p:cNvSpPr>
          <p:nvPr>
            <p:ph idx="1"/>
          </p:nvPr>
        </p:nvSpPr>
        <p:spPr>
          <a:xfrm>
            <a:off x="942109" y="609600"/>
            <a:ext cx="10612582" cy="4856745"/>
          </a:xfrm>
        </p:spPr>
        <p:txBody>
          <a:bodyPr>
            <a:normAutofit fontScale="77500" lnSpcReduction="20000"/>
          </a:bodyPr>
          <a:lstStyle/>
          <a:p>
            <a:r>
              <a:rPr lang="en-US" sz="3600" dirty="0"/>
              <a:t>Use the ABC’s </a:t>
            </a:r>
          </a:p>
          <a:p>
            <a:pPr lvl="1"/>
            <a:r>
              <a:rPr lang="en-US" sz="3600" b="1" dirty="0"/>
              <a:t>Antecedent</a:t>
            </a:r>
            <a:r>
              <a:rPr lang="en-US" sz="3600" dirty="0"/>
              <a:t>-What happens directly before a behavior occurs. </a:t>
            </a:r>
          </a:p>
          <a:p>
            <a:pPr lvl="1"/>
            <a:r>
              <a:rPr lang="en-US" sz="3600" b="1" dirty="0"/>
              <a:t>Behavior</a:t>
            </a:r>
            <a:r>
              <a:rPr lang="en-US" sz="3600" dirty="0"/>
              <a:t>-Exactly what the behavior looks like.   Use specific language</a:t>
            </a:r>
          </a:p>
          <a:p>
            <a:pPr lvl="2">
              <a:buFont typeface="Courier New" panose="02070309020205020404" pitchFamily="49" charset="0"/>
              <a:buChar char="o"/>
            </a:pPr>
            <a:r>
              <a:rPr lang="en-US" sz="3600" dirty="0"/>
              <a:t>Good Example:  Student hit staff twice, kicked a desk and screamed for 10 minutes.  </a:t>
            </a:r>
          </a:p>
          <a:p>
            <a:pPr lvl="2">
              <a:buFont typeface="Courier New" panose="02070309020205020404" pitchFamily="49" charset="0"/>
              <a:buChar char="o"/>
            </a:pPr>
            <a:r>
              <a:rPr lang="en-US" sz="3600" dirty="0"/>
              <a:t>Poor Example:  Student was disruptive/aggressive.  </a:t>
            </a:r>
          </a:p>
          <a:p>
            <a:pPr lvl="1"/>
            <a:r>
              <a:rPr lang="en-US" sz="3600" b="1" dirty="0"/>
              <a:t>Consequence</a:t>
            </a:r>
            <a:r>
              <a:rPr lang="en-US" sz="3600" dirty="0"/>
              <a:t>-What happens directly after a behavior.  </a:t>
            </a:r>
          </a:p>
          <a:p>
            <a:pPr lvl="2">
              <a:buFont typeface="Courier New" panose="02070309020205020404" pitchFamily="49" charset="0"/>
              <a:buChar char="o"/>
            </a:pPr>
            <a:r>
              <a:rPr lang="en-US" sz="3600" dirty="0"/>
              <a:t>This does NOT mean punishment.  </a:t>
            </a:r>
          </a:p>
          <a:p>
            <a:endParaRPr lang="en-US" dirty="0"/>
          </a:p>
        </p:txBody>
      </p:sp>
    </p:spTree>
    <p:extLst>
      <p:ext uri="{BB962C8B-B14F-4D97-AF65-F5344CB8AC3E}">
        <p14:creationId xmlns:p14="http://schemas.microsoft.com/office/powerpoint/2010/main" val="400731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6168-98A2-402D-9511-3B20F07E75C0}"/>
              </a:ext>
            </a:extLst>
          </p:cNvPr>
          <p:cNvSpPr>
            <a:spLocks noGrp="1"/>
          </p:cNvSpPr>
          <p:nvPr>
            <p:ph type="title"/>
          </p:nvPr>
        </p:nvSpPr>
        <p:spPr>
          <a:xfrm>
            <a:off x="1450392" y="823569"/>
            <a:ext cx="9291215" cy="1049235"/>
          </a:xfrm>
        </p:spPr>
        <p:txBody>
          <a:bodyPr/>
          <a:lstStyle/>
          <a:p>
            <a:endParaRPr lang="en-US"/>
          </a:p>
        </p:txBody>
      </p:sp>
      <p:pic>
        <p:nvPicPr>
          <p:cNvPr id="1026" name="Picture 2" descr="fe28b86d-7685-4faa-b518-fedec74dbadb@namprd07">
            <a:extLst>
              <a:ext uri="{FF2B5EF4-FFF2-40B4-BE49-F238E27FC236}">
                <a16:creationId xmlns:a16="http://schemas.microsoft.com/office/drawing/2014/main" id="{7C842764-2C22-4300-8043-CD333405F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 t="5866" r="2022" b="10360"/>
          <a:stretch/>
        </p:blipFill>
        <p:spPr bwMode="auto">
          <a:xfrm>
            <a:off x="137790" y="2137095"/>
            <a:ext cx="5958209" cy="407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Document1 - Word">
            <a:extLst>
              <a:ext uri="{FF2B5EF4-FFF2-40B4-BE49-F238E27FC236}">
                <a16:creationId xmlns:a16="http://schemas.microsoft.com/office/drawing/2014/main" id="{F579E9EC-F995-459A-8B79-4B32A5F31EA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349" t="12676" r="21774" b="4947"/>
          <a:stretch/>
        </p:blipFill>
        <p:spPr>
          <a:xfrm>
            <a:off x="6429637" y="2137095"/>
            <a:ext cx="5736846" cy="4074474"/>
          </a:xfrm>
        </p:spPr>
      </p:pic>
    </p:spTree>
    <p:extLst>
      <p:ext uri="{BB962C8B-B14F-4D97-AF65-F5344CB8AC3E}">
        <p14:creationId xmlns:p14="http://schemas.microsoft.com/office/powerpoint/2010/main" val="183214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functions of behavior">
            <a:extLst>
              <a:ext uri="{FF2B5EF4-FFF2-40B4-BE49-F238E27FC236}">
                <a16:creationId xmlns:a16="http://schemas.microsoft.com/office/drawing/2014/main" id="{95B41CD9-9E17-467D-AA9C-FFF365139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920" y="277090"/>
            <a:ext cx="9586159" cy="658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3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283FB67-CB04-4413-ABDF-ADF8ECC1229B}"/>
              </a:ext>
            </a:extLst>
          </p:cNvPr>
          <p:cNvGraphicFramePr>
            <a:graphicFrameLocks noGrp="1"/>
          </p:cNvGraphicFramePr>
          <p:nvPr>
            <p:ph idx="1"/>
            <p:extLst>
              <p:ext uri="{D42A27DB-BD31-4B8C-83A1-F6EECF244321}">
                <p14:modId xmlns:p14="http://schemas.microsoft.com/office/powerpoint/2010/main" val="1099115629"/>
              </p:ext>
            </p:extLst>
          </p:nvPr>
        </p:nvGraphicFramePr>
        <p:xfrm>
          <a:off x="692726" y="983673"/>
          <a:ext cx="10861965" cy="5084618"/>
        </p:xfrm>
        <a:graphic>
          <a:graphicData uri="http://schemas.openxmlformats.org/drawingml/2006/table">
            <a:tbl>
              <a:tblPr firstRow="1" firstCol="1" bandRow="1"/>
              <a:tblGrid>
                <a:gridCol w="653080">
                  <a:extLst>
                    <a:ext uri="{9D8B030D-6E8A-4147-A177-3AD203B41FA5}">
                      <a16:colId xmlns:a16="http://schemas.microsoft.com/office/drawing/2014/main" val="3800568514"/>
                    </a:ext>
                  </a:extLst>
                </a:gridCol>
                <a:gridCol w="762174">
                  <a:extLst>
                    <a:ext uri="{9D8B030D-6E8A-4147-A177-3AD203B41FA5}">
                      <a16:colId xmlns:a16="http://schemas.microsoft.com/office/drawing/2014/main" val="920262479"/>
                    </a:ext>
                  </a:extLst>
                </a:gridCol>
                <a:gridCol w="3148622">
                  <a:extLst>
                    <a:ext uri="{9D8B030D-6E8A-4147-A177-3AD203B41FA5}">
                      <a16:colId xmlns:a16="http://schemas.microsoft.com/office/drawing/2014/main" val="1971537951"/>
                    </a:ext>
                  </a:extLst>
                </a:gridCol>
                <a:gridCol w="3148622">
                  <a:extLst>
                    <a:ext uri="{9D8B030D-6E8A-4147-A177-3AD203B41FA5}">
                      <a16:colId xmlns:a16="http://schemas.microsoft.com/office/drawing/2014/main" val="2994414797"/>
                    </a:ext>
                  </a:extLst>
                </a:gridCol>
                <a:gridCol w="3149467">
                  <a:extLst>
                    <a:ext uri="{9D8B030D-6E8A-4147-A177-3AD203B41FA5}">
                      <a16:colId xmlns:a16="http://schemas.microsoft.com/office/drawing/2014/main" val="3841773721"/>
                    </a:ext>
                  </a:extLst>
                </a:gridCol>
              </a:tblGrid>
              <a:tr h="1097556">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Date</a:t>
                      </a:r>
                      <a:endParaRPr lang="en-US" sz="1100" dirty="0">
                        <a:effectLst/>
                      </a:endParaRPr>
                    </a:p>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07000"/>
                        </a:lnSpc>
                        <a:spcBef>
                          <a:spcPts val="0"/>
                        </a:spcBef>
                        <a:spcAft>
                          <a:spcPts val="0"/>
                        </a:spcAft>
                      </a:pPr>
                      <a:r>
                        <a:rPr lang="en-US" sz="1200" dirty="0">
                          <a:effectLst/>
                        </a:rPr>
                        <a:t>Antecedent</a:t>
                      </a:r>
                      <a:endParaRPr lang="en-US" sz="1100" dirty="0">
                        <a:effectLst/>
                      </a:endParaRPr>
                    </a:p>
                    <a:p>
                      <a:pPr marL="0" marR="0" algn="ctr">
                        <a:lnSpc>
                          <a:spcPct val="107000"/>
                        </a:lnSpc>
                        <a:spcBef>
                          <a:spcPts val="0"/>
                        </a:spcBef>
                        <a:spcAft>
                          <a:spcPts val="0"/>
                        </a:spcAft>
                      </a:pPr>
                      <a:r>
                        <a:rPr lang="en-US" sz="1200" dirty="0">
                          <a:effectLst/>
                        </a:rPr>
                        <a:t>(What happened directly before the behavior.)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07000"/>
                        </a:lnSpc>
                        <a:spcBef>
                          <a:spcPts val="0"/>
                        </a:spcBef>
                        <a:spcAft>
                          <a:spcPts val="0"/>
                        </a:spcAft>
                      </a:pPr>
                      <a:r>
                        <a:rPr lang="en-US" sz="1200">
                          <a:effectLst/>
                        </a:rPr>
                        <a:t>Behavior</a:t>
                      </a:r>
                      <a:endParaRPr lang="en-US" sz="1100">
                        <a:effectLst/>
                      </a:endParaRPr>
                    </a:p>
                    <a:p>
                      <a:pPr marL="0" marR="0" algn="ctr">
                        <a:lnSpc>
                          <a:spcPct val="107000"/>
                        </a:lnSpc>
                        <a:spcBef>
                          <a:spcPts val="0"/>
                        </a:spcBef>
                        <a:spcAft>
                          <a:spcPts val="0"/>
                        </a:spcAft>
                      </a:pPr>
                      <a:r>
                        <a:rPr lang="en-US" sz="1200">
                          <a:effectLst/>
                        </a:rPr>
                        <a:t>(Describe the problem behavior in specifics.)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07000"/>
                        </a:lnSpc>
                        <a:spcBef>
                          <a:spcPts val="0"/>
                        </a:spcBef>
                        <a:spcAft>
                          <a:spcPts val="0"/>
                        </a:spcAft>
                      </a:pPr>
                      <a:r>
                        <a:rPr lang="en-US" sz="1200" dirty="0">
                          <a:effectLst/>
                        </a:rPr>
                        <a:t>Consequence</a:t>
                      </a:r>
                      <a:endParaRPr lang="en-US" sz="1100" dirty="0">
                        <a:effectLst/>
                      </a:endParaRPr>
                    </a:p>
                    <a:p>
                      <a:pPr marL="0" marR="0" algn="ctr">
                        <a:lnSpc>
                          <a:spcPct val="107000"/>
                        </a:lnSpc>
                        <a:spcBef>
                          <a:spcPts val="0"/>
                        </a:spcBef>
                        <a:spcAft>
                          <a:spcPts val="0"/>
                        </a:spcAft>
                      </a:pPr>
                      <a:r>
                        <a:rPr lang="en-US" sz="1200" dirty="0">
                          <a:effectLst/>
                        </a:rPr>
                        <a:t>(What happened directly after the behavior.)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01513"/>
                    </a:solidFill>
                  </a:tcPr>
                </a:tc>
                <a:extLst>
                  <a:ext uri="{0D108BD9-81ED-4DB2-BD59-A6C34878D82A}">
                    <a16:rowId xmlns:a16="http://schemas.microsoft.com/office/drawing/2014/main" val="755005048"/>
                  </a:ext>
                </a:extLst>
              </a:tr>
              <a:tr h="1282631">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11/7</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8:55</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Given a computer assignment</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Refusal to follow instructions, put head down, pushed computer off desk</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Called Mr. H.   Student went with him to finish the assignment.</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extLst>
                  <a:ext uri="{0D108BD9-81ED-4DB2-BD59-A6C34878D82A}">
                    <a16:rowId xmlns:a16="http://schemas.microsoft.com/office/drawing/2014/main" val="3616353843"/>
                  </a:ext>
                </a:extLst>
              </a:tr>
              <a:tr h="1606875">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11/8</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11:40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Asked to do a social studies task</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Ripped up paper, threw pencil down, put head down.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Gave cool down time, then a think sheet.  Did assignment at recess.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20000"/>
                      </a:srgbClr>
                    </a:solidFill>
                  </a:tcPr>
                </a:tc>
                <a:extLst>
                  <a:ext uri="{0D108BD9-81ED-4DB2-BD59-A6C34878D82A}">
                    <a16:rowId xmlns:a16="http://schemas.microsoft.com/office/drawing/2014/main" val="3640862747"/>
                  </a:ext>
                </a:extLst>
              </a:tr>
              <a:tr h="1097556">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11/9</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1:30</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endParaRPr lang="en-US" sz="1400" dirty="0">
                        <a:effectLst/>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Taking a math test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Scribbled all over test, threw pencil, shouted, “This is stupid.”</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07000"/>
                        </a:lnSpc>
                        <a:spcBef>
                          <a:spcPts val="0"/>
                        </a:spcBef>
                        <a:spcAft>
                          <a:spcPts val="0"/>
                        </a:spcAft>
                      </a:pPr>
                      <a:r>
                        <a:rPr lang="en-US" sz="1400" dirty="0">
                          <a:effectLst/>
                        </a:rPr>
                        <a:t> </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Called Mr. H.  Student went with him to finish test.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1513">
                        <a:tint val="40000"/>
                      </a:srgbClr>
                    </a:solidFill>
                  </a:tcPr>
                </a:tc>
                <a:extLst>
                  <a:ext uri="{0D108BD9-81ED-4DB2-BD59-A6C34878D82A}">
                    <a16:rowId xmlns:a16="http://schemas.microsoft.com/office/drawing/2014/main" val="4242354151"/>
                  </a:ext>
                </a:extLst>
              </a:tr>
            </a:tbl>
          </a:graphicData>
        </a:graphic>
      </p:graphicFrame>
    </p:spTree>
    <p:extLst>
      <p:ext uri="{BB962C8B-B14F-4D97-AF65-F5344CB8AC3E}">
        <p14:creationId xmlns:p14="http://schemas.microsoft.com/office/powerpoint/2010/main" val="154023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5C93-CDED-4909-8FD4-5F4ECF5B8CDC}"/>
              </a:ext>
            </a:extLst>
          </p:cNvPr>
          <p:cNvSpPr>
            <a:spLocks noGrp="1"/>
          </p:cNvSpPr>
          <p:nvPr>
            <p:ph type="title"/>
          </p:nvPr>
        </p:nvSpPr>
        <p:spPr/>
        <p:txBody>
          <a:bodyPr/>
          <a:lstStyle/>
          <a:p>
            <a:r>
              <a:rPr lang="en-US" dirty="0"/>
              <a:t>Check IN/Check OUT is an ACCEPTED PBIS Intervention</a:t>
            </a:r>
          </a:p>
        </p:txBody>
      </p:sp>
      <p:sp>
        <p:nvSpPr>
          <p:cNvPr id="3" name="Content Placeholder 2">
            <a:extLst>
              <a:ext uri="{FF2B5EF4-FFF2-40B4-BE49-F238E27FC236}">
                <a16:creationId xmlns:a16="http://schemas.microsoft.com/office/drawing/2014/main" id="{696F8AC4-726F-4349-AAFA-C08E6521F013}"/>
              </a:ext>
            </a:extLst>
          </p:cNvPr>
          <p:cNvSpPr>
            <a:spLocks noGrp="1"/>
          </p:cNvSpPr>
          <p:nvPr>
            <p:ph idx="1"/>
          </p:nvPr>
        </p:nvSpPr>
        <p:spPr>
          <a:xfrm>
            <a:off x="457666" y="1853754"/>
            <a:ext cx="11350021" cy="4335011"/>
          </a:xfrm>
        </p:spPr>
        <p:txBody>
          <a:bodyPr/>
          <a:lstStyle/>
          <a:p>
            <a:r>
              <a:rPr lang="en-US" sz="2800" dirty="0"/>
              <a:t>A more generalized check in/check out with a behavior report card is a widely used Tier 2 support with a growing research base.  </a:t>
            </a:r>
          </a:p>
          <a:p>
            <a:r>
              <a:rPr lang="en-US" sz="2800" dirty="0"/>
              <a:t>It is a recommended strategy for PBIS Tier 2 teams in the state of South Dakota.  </a:t>
            </a:r>
          </a:p>
          <a:p>
            <a:r>
              <a:rPr lang="en-US" sz="2800" dirty="0"/>
              <a:t>This approach can be successfully individualized to address behavior on the Tier 3 level to support students who have behavior that is interfering with their learning. </a:t>
            </a:r>
          </a:p>
          <a:p>
            <a:pPr marL="0" indent="0">
              <a:buNone/>
            </a:pPr>
            <a:endParaRPr lang="en-US" dirty="0"/>
          </a:p>
        </p:txBody>
      </p:sp>
    </p:spTree>
    <p:extLst>
      <p:ext uri="{BB962C8B-B14F-4D97-AF65-F5344CB8AC3E}">
        <p14:creationId xmlns:p14="http://schemas.microsoft.com/office/powerpoint/2010/main" val="107382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28FD4-29C8-4346-8280-3A1F089EE34A}"/>
              </a:ext>
            </a:extLst>
          </p:cNvPr>
          <p:cNvSpPr>
            <a:spLocks noGrp="1"/>
          </p:cNvSpPr>
          <p:nvPr>
            <p:ph idx="1"/>
          </p:nvPr>
        </p:nvSpPr>
        <p:spPr>
          <a:xfrm>
            <a:off x="803564" y="415636"/>
            <a:ext cx="10820399" cy="5500255"/>
          </a:xfrm>
        </p:spPr>
        <p:txBody>
          <a:bodyPr>
            <a:normAutofit fontScale="92500" lnSpcReduction="10000"/>
          </a:bodyPr>
          <a:lstStyle/>
          <a:p>
            <a:r>
              <a:rPr lang="en-US" sz="3000" dirty="0"/>
              <a:t>Next, we analyze the data and look for patterns.  </a:t>
            </a:r>
          </a:p>
          <a:p>
            <a:r>
              <a:rPr lang="en-US" sz="3000" dirty="0"/>
              <a:t>In the case of the student in the example, it appears the function of the behavior is escaping tasks.  </a:t>
            </a:r>
          </a:p>
          <a:p>
            <a:r>
              <a:rPr lang="en-US" sz="3000" dirty="0"/>
              <a:t>However, before drawing conclusions, it’s important to look at the whole picture.  This includes considering skill deficits, time of day, known home factors, peer interactions, </a:t>
            </a:r>
            <a:r>
              <a:rPr lang="en-US" sz="3000" dirty="0" err="1"/>
              <a:t>etc</a:t>
            </a:r>
            <a:r>
              <a:rPr lang="en-US" sz="3000" dirty="0"/>
              <a:t> as well.   </a:t>
            </a:r>
          </a:p>
          <a:p>
            <a:r>
              <a:rPr lang="en-US" sz="3000" dirty="0"/>
              <a:t>Instruments that can be used to help the team confirm their hypothesis include:</a:t>
            </a:r>
          </a:p>
          <a:p>
            <a:pPr lvl="1">
              <a:buFont typeface="Courier New" panose="02070309020205020404" pitchFamily="49" charset="0"/>
              <a:buChar char="o"/>
            </a:pPr>
            <a:r>
              <a:rPr lang="en-US" sz="3000" dirty="0"/>
              <a:t>Questions About Behavioral Function (QABF)</a:t>
            </a:r>
          </a:p>
          <a:p>
            <a:pPr lvl="1">
              <a:buFont typeface="Courier New" panose="02070309020205020404" pitchFamily="49" charset="0"/>
              <a:buChar char="o"/>
            </a:pPr>
            <a:r>
              <a:rPr lang="en-US" sz="3000" dirty="0"/>
              <a:t>Problem Behavior </a:t>
            </a:r>
            <a:r>
              <a:rPr lang="en-US" sz="3000" dirty="0" err="1"/>
              <a:t>Questionairre</a:t>
            </a:r>
            <a:endParaRPr lang="en-US" sz="3000" dirty="0"/>
          </a:p>
          <a:p>
            <a:pPr lvl="1"/>
            <a:endParaRPr lang="en-US" dirty="0"/>
          </a:p>
          <a:p>
            <a:pPr lvl="1"/>
            <a:endParaRPr lang="en-US" dirty="0"/>
          </a:p>
        </p:txBody>
      </p:sp>
    </p:spTree>
    <p:extLst>
      <p:ext uri="{BB962C8B-B14F-4D97-AF65-F5344CB8AC3E}">
        <p14:creationId xmlns:p14="http://schemas.microsoft.com/office/powerpoint/2010/main" val="2148157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E48B-9F55-4567-89E3-DD701F6E2349}"/>
              </a:ext>
            </a:extLst>
          </p:cNvPr>
          <p:cNvSpPr>
            <a:spLocks noGrp="1"/>
          </p:cNvSpPr>
          <p:nvPr>
            <p:ph type="title"/>
          </p:nvPr>
        </p:nvSpPr>
        <p:spPr/>
        <p:txBody>
          <a:bodyPr>
            <a:noAutofit/>
          </a:bodyPr>
          <a:lstStyle/>
          <a:p>
            <a:r>
              <a:rPr lang="en-US" sz="4000" dirty="0"/>
              <a:t>Determine Preferred Reinforcers</a:t>
            </a:r>
          </a:p>
        </p:txBody>
      </p:sp>
      <p:pic>
        <p:nvPicPr>
          <p:cNvPr id="3074" name="Picture 2" descr="52852a40-1840-4e49-888d-bb3b61a4ea55@namprd07">
            <a:extLst>
              <a:ext uri="{FF2B5EF4-FFF2-40B4-BE49-F238E27FC236}">
                <a16:creationId xmlns:a16="http://schemas.microsoft.com/office/drawing/2014/main" id="{B8E8EC9B-A80A-4DFC-88C5-A8D2C2BD8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1871412"/>
            <a:ext cx="3783419" cy="469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6b260026-fa77-4bec-b22c-51d92cf1afa7@namprd07">
            <a:extLst>
              <a:ext uri="{FF2B5EF4-FFF2-40B4-BE49-F238E27FC236}">
                <a16:creationId xmlns:a16="http://schemas.microsoft.com/office/drawing/2014/main" id="{9A0CE0BD-EA48-4194-A14F-B56E09861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57" r="6617" b="19324"/>
          <a:stretch/>
        </p:blipFill>
        <p:spPr bwMode="auto">
          <a:xfrm>
            <a:off x="4035133" y="1871412"/>
            <a:ext cx="3584162" cy="47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1D17FAE-B193-4FF4-8E51-9C04D86D6AB7}"/>
              </a:ext>
            </a:extLst>
          </p:cNvPr>
          <p:cNvSpPr txBox="1"/>
          <p:nvPr/>
        </p:nvSpPr>
        <p:spPr>
          <a:xfrm>
            <a:off x="7619295" y="2157314"/>
            <a:ext cx="4434160" cy="3785652"/>
          </a:xfrm>
          <a:prstGeom prst="rect">
            <a:avLst/>
          </a:prstGeom>
          <a:noFill/>
        </p:spPr>
        <p:txBody>
          <a:bodyPr wrap="square" rtlCol="0">
            <a:spAutoFit/>
          </a:bodyPr>
          <a:lstStyle/>
          <a:p>
            <a:r>
              <a:rPr lang="en-US" sz="2400" dirty="0"/>
              <a:t>Forced Choice Reinforcer Survey Tips</a:t>
            </a:r>
          </a:p>
          <a:p>
            <a:pPr marL="285750" indent="-285750">
              <a:buFont typeface="Arial" panose="020B0604020202020204" pitchFamily="34" charset="0"/>
              <a:buChar char="•"/>
            </a:pPr>
            <a:endParaRPr lang="en-US" sz="2400" dirty="0"/>
          </a:p>
          <a:p>
            <a:pPr marL="342900" indent="-342900">
              <a:buClr>
                <a:schemeClr val="accent1"/>
              </a:buClr>
              <a:buFont typeface="Arial" panose="020B0604020202020204" pitchFamily="34" charset="0"/>
              <a:buChar char="•"/>
            </a:pPr>
            <a:r>
              <a:rPr lang="en-US" sz="2400" dirty="0"/>
              <a:t>Ask the child about favorite snacks and free time activities.   </a:t>
            </a:r>
          </a:p>
          <a:p>
            <a:pPr marL="342900" indent="-342900">
              <a:buClr>
                <a:schemeClr val="accent1"/>
              </a:buClr>
              <a:buFont typeface="Arial" panose="020B0604020202020204" pitchFamily="34" charset="0"/>
              <a:buChar char="•"/>
            </a:pPr>
            <a:r>
              <a:rPr lang="en-US" sz="2400" dirty="0"/>
              <a:t>Substitute for the items mentioned in the survey. </a:t>
            </a:r>
          </a:p>
          <a:p>
            <a:pPr marL="342900" indent="-342900">
              <a:buClr>
                <a:schemeClr val="accent1"/>
              </a:buClr>
              <a:buFont typeface="Arial" panose="020B0604020202020204" pitchFamily="34" charset="0"/>
              <a:buChar char="•"/>
            </a:pPr>
            <a:r>
              <a:rPr lang="en-US" sz="2400" dirty="0"/>
              <a:t>Ask about favorite adults and friends in the building. </a:t>
            </a:r>
          </a:p>
        </p:txBody>
      </p:sp>
    </p:spTree>
    <p:extLst>
      <p:ext uri="{BB962C8B-B14F-4D97-AF65-F5344CB8AC3E}">
        <p14:creationId xmlns:p14="http://schemas.microsoft.com/office/powerpoint/2010/main" val="305376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9FBA-4F16-4CB8-853A-1AD067D3B5A1}"/>
              </a:ext>
            </a:extLst>
          </p:cNvPr>
          <p:cNvSpPr>
            <a:spLocks noGrp="1"/>
          </p:cNvSpPr>
          <p:nvPr>
            <p:ph type="title"/>
          </p:nvPr>
        </p:nvSpPr>
        <p:spPr/>
        <p:txBody>
          <a:bodyPr>
            <a:normAutofit/>
          </a:bodyPr>
          <a:lstStyle/>
          <a:p>
            <a:r>
              <a:rPr lang="en-US" sz="4000" dirty="0"/>
              <a:t>Implementation Steps</a:t>
            </a:r>
          </a:p>
        </p:txBody>
      </p:sp>
      <p:sp>
        <p:nvSpPr>
          <p:cNvPr id="3" name="Content Placeholder 2">
            <a:extLst>
              <a:ext uri="{FF2B5EF4-FFF2-40B4-BE49-F238E27FC236}">
                <a16:creationId xmlns:a16="http://schemas.microsoft.com/office/drawing/2014/main" id="{44E6D8A3-1BD0-45C5-9925-83332873685E}"/>
              </a:ext>
            </a:extLst>
          </p:cNvPr>
          <p:cNvSpPr>
            <a:spLocks noGrp="1"/>
          </p:cNvSpPr>
          <p:nvPr>
            <p:ph idx="1"/>
          </p:nvPr>
        </p:nvSpPr>
        <p:spPr>
          <a:xfrm>
            <a:off x="443345" y="2015731"/>
            <a:ext cx="11319164" cy="4717577"/>
          </a:xfrm>
        </p:spPr>
        <p:txBody>
          <a:bodyPr>
            <a:normAutofit fontScale="62500" lnSpcReduction="20000"/>
          </a:bodyPr>
          <a:lstStyle/>
          <a:p>
            <a:r>
              <a:rPr lang="en-US" sz="3500" dirty="0"/>
              <a:t>Create a check in/check out card. </a:t>
            </a:r>
          </a:p>
          <a:p>
            <a:r>
              <a:rPr lang="en-US" sz="3500" dirty="0"/>
              <a:t>Build a reinforcer menu based on a continuum of least to most powerful reinforcers. </a:t>
            </a:r>
          </a:p>
          <a:p>
            <a:r>
              <a:rPr lang="en-US" sz="3500" dirty="0"/>
              <a:t>Put antecedent strategies into place in the general education classroom. </a:t>
            </a:r>
          </a:p>
          <a:p>
            <a:r>
              <a:rPr lang="en-US" sz="3500" dirty="0"/>
              <a:t>Provide specialized instruction for short but frequent periods of time matched to the hypothesized function, identified skill deficits and desired replacement behaviors.</a:t>
            </a:r>
          </a:p>
          <a:p>
            <a:r>
              <a:rPr lang="en-US" sz="3500" dirty="0"/>
              <a:t>Record observed behavior in regular intervals in the general education classroom. </a:t>
            </a:r>
          </a:p>
          <a:p>
            <a:r>
              <a:rPr lang="en-US" sz="3500" dirty="0"/>
              <a:t>Conference with the student 2-3 times per day to receive feedback and reinforcement. </a:t>
            </a:r>
          </a:p>
          <a:p>
            <a:r>
              <a:rPr lang="en-US" sz="3500" dirty="0"/>
              <a:t>Home Communication</a:t>
            </a:r>
          </a:p>
          <a:p>
            <a:endParaRPr lang="en-US" dirty="0"/>
          </a:p>
        </p:txBody>
      </p:sp>
    </p:spTree>
    <p:extLst>
      <p:ext uri="{BB962C8B-B14F-4D97-AF65-F5344CB8AC3E}">
        <p14:creationId xmlns:p14="http://schemas.microsoft.com/office/powerpoint/2010/main" val="30254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CEBB-2DDE-4097-90BC-62B518A0AE92}"/>
              </a:ext>
            </a:extLst>
          </p:cNvPr>
          <p:cNvSpPr>
            <a:spLocks noGrp="1"/>
          </p:cNvSpPr>
          <p:nvPr>
            <p:ph type="title"/>
          </p:nvPr>
        </p:nvSpPr>
        <p:spPr/>
        <p:txBody>
          <a:bodyPr>
            <a:noAutofit/>
          </a:bodyPr>
          <a:lstStyle/>
          <a:p>
            <a:r>
              <a:rPr lang="en-US" sz="4000" dirty="0"/>
              <a:t>Creating/Introducing a Check In/Check Out Card</a:t>
            </a:r>
          </a:p>
        </p:txBody>
      </p:sp>
      <p:sp>
        <p:nvSpPr>
          <p:cNvPr id="7" name="TextBox 6">
            <a:extLst>
              <a:ext uri="{FF2B5EF4-FFF2-40B4-BE49-F238E27FC236}">
                <a16:creationId xmlns:a16="http://schemas.microsoft.com/office/drawing/2014/main" id="{D62FA8C8-750C-4343-85E9-497A932B4D59}"/>
              </a:ext>
            </a:extLst>
          </p:cNvPr>
          <p:cNvSpPr txBox="1"/>
          <p:nvPr/>
        </p:nvSpPr>
        <p:spPr>
          <a:xfrm>
            <a:off x="6484620" y="2106548"/>
            <a:ext cx="4754880" cy="4154984"/>
          </a:xfrm>
          <a:prstGeom prst="rect">
            <a:avLst/>
          </a:prstGeom>
          <a:noFill/>
        </p:spPr>
        <p:txBody>
          <a:bodyPr wrap="square" rtlCol="0">
            <a:spAutoFit/>
          </a:bodyPr>
          <a:lstStyle/>
          <a:p>
            <a:r>
              <a:rPr lang="en-US" sz="2400" dirty="0"/>
              <a:t>Tips for Creating a CICO Card</a:t>
            </a:r>
          </a:p>
          <a:p>
            <a:pPr marL="342900" indent="-342900">
              <a:buClr>
                <a:schemeClr val="accent1"/>
              </a:buClr>
              <a:buFont typeface="Arial" panose="020B0604020202020204" pitchFamily="34" charset="0"/>
              <a:buChar char="•"/>
            </a:pPr>
            <a:r>
              <a:rPr lang="en-US" sz="2400" dirty="0"/>
              <a:t>No more than 3 goals. </a:t>
            </a:r>
          </a:p>
          <a:p>
            <a:pPr marL="342900" indent="-342900">
              <a:buClr>
                <a:schemeClr val="accent1"/>
              </a:buClr>
              <a:buFont typeface="Arial" panose="020B0604020202020204" pitchFamily="34" charset="0"/>
              <a:buChar char="•"/>
            </a:pPr>
            <a:r>
              <a:rPr lang="en-US" sz="2400" dirty="0"/>
              <a:t>Align goals to identified problem behaviors. </a:t>
            </a:r>
          </a:p>
          <a:p>
            <a:pPr marL="342900" indent="-342900">
              <a:buClr>
                <a:schemeClr val="accent1"/>
              </a:buClr>
              <a:buFont typeface="Arial" panose="020B0604020202020204" pitchFamily="34" charset="0"/>
              <a:buChar char="•"/>
            </a:pPr>
            <a:r>
              <a:rPr lang="en-US" sz="2400" dirty="0"/>
              <a:t>Use a Likert scale (0, 1, 2) to allow more flexibility in scoring. </a:t>
            </a:r>
          </a:p>
          <a:p>
            <a:pPr marL="342900" indent="-342900">
              <a:buClr>
                <a:schemeClr val="accent1"/>
              </a:buClr>
              <a:buFont typeface="Arial" panose="020B0604020202020204" pitchFamily="34" charset="0"/>
              <a:buChar char="•"/>
            </a:pPr>
            <a:r>
              <a:rPr lang="en-US" sz="2400" dirty="0"/>
              <a:t>Set your reporting times.  This will depend widely on the age and environment the child is in.  </a:t>
            </a:r>
          </a:p>
        </p:txBody>
      </p:sp>
      <p:pic>
        <p:nvPicPr>
          <p:cNvPr id="11" name="Content Placeholder 10" descr="BRP example - Word">
            <a:extLst>
              <a:ext uri="{FF2B5EF4-FFF2-40B4-BE49-F238E27FC236}">
                <a16:creationId xmlns:a16="http://schemas.microsoft.com/office/drawing/2014/main" id="{2E3441BA-134E-40BF-A6C6-08E7C4E878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742" t="22692" r="22949" b="4697"/>
          <a:stretch/>
        </p:blipFill>
        <p:spPr>
          <a:xfrm>
            <a:off x="222396" y="2106548"/>
            <a:ext cx="6262224" cy="4438474"/>
          </a:xfrm>
        </p:spPr>
      </p:pic>
    </p:spTree>
    <p:extLst>
      <p:ext uri="{BB962C8B-B14F-4D97-AF65-F5344CB8AC3E}">
        <p14:creationId xmlns:p14="http://schemas.microsoft.com/office/powerpoint/2010/main" val="2595770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0C84-0D08-474D-BE4D-622F2C9AD0D8}"/>
              </a:ext>
            </a:extLst>
          </p:cNvPr>
          <p:cNvSpPr>
            <a:spLocks noGrp="1"/>
          </p:cNvSpPr>
          <p:nvPr>
            <p:ph type="title"/>
          </p:nvPr>
        </p:nvSpPr>
        <p:spPr/>
        <p:txBody>
          <a:bodyPr>
            <a:normAutofit/>
          </a:bodyPr>
          <a:lstStyle/>
          <a:p>
            <a:r>
              <a:rPr lang="en-US" sz="4000" dirty="0"/>
              <a:t>Create A Reinforcer menu</a:t>
            </a:r>
          </a:p>
        </p:txBody>
      </p:sp>
      <p:graphicFrame>
        <p:nvGraphicFramePr>
          <p:cNvPr id="4" name="Content Placeholder 3">
            <a:extLst>
              <a:ext uri="{FF2B5EF4-FFF2-40B4-BE49-F238E27FC236}">
                <a16:creationId xmlns:a16="http://schemas.microsoft.com/office/drawing/2014/main" id="{3E82023F-0B42-4CE1-8CB2-F3FD9414DE4B}"/>
              </a:ext>
            </a:extLst>
          </p:cNvPr>
          <p:cNvGraphicFramePr>
            <a:graphicFrameLocks noGrp="1"/>
          </p:cNvGraphicFramePr>
          <p:nvPr>
            <p:ph idx="1"/>
            <p:extLst>
              <p:ext uri="{D42A27DB-BD31-4B8C-83A1-F6EECF244321}">
                <p14:modId xmlns:p14="http://schemas.microsoft.com/office/powerpoint/2010/main" val="3760800637"/>
              </p:ext>
            </p:extLst>
          </p:nvPr>
        </p:nvGraphicFramePr>
        <p:xfrm>
          <a:off x="384463" y="1853754"/>
          <a:ext cx="5933208" cy="4287562"/>
        </p:xfrm>
        <a:graphic>
          <a:graphicData uri="http://schemas.openxmlformats.org/drawingml/2006/table">
            <a:tbl>
              <a:tblPr firstRow="1" bandRow="1">
                <a:tableStyleId>{5C22544A-7EE6-4342-B048-85BDC9FD1C3A}</a:tableStyleId>
              </a:tblPr>
              <a:tblGrid>
                <a:gridCol w="1977736">
                  <a:extLst>
                    <a:ext uri="{9D8B030D-6E8A-4147-A177-3AD203B41FA5}">
                      <a16:colId xmlns:a16="http://schemas.microsoft.com/office/drawing/2014/main" val="3893705448"/>
                    </a:ext>
                  </a:extLst>
                </a:gridCol>
                <a:gridCol w="1977736">
                  <a:extLst>
                    <a:ext uri="{9D8B030D-6E8A-4147-A177-3AD203B41FA5}">
                      <a16:colId xmlns:a16="http://schemas.microsoft.com/office/drawing/2014/main" val="4085419811"/>
                    </a:ext>
                  </a:extLst>
                </a:gridCol>
                <a:gridCol w="1977736">
                  <a:extLst>
                    <a:ext uri="{9D8B030D-6E8A-4147-A177-3AD203B41FA5}">
                      <a16:colId xmlns:a16="http://schemas.microsoft.com/office/drawing/2014/main" val="2852183799"/>
                    </a:ext>
                  </a:extLst>
                </a:gridCol>
              </a:tblGrid>
              <a:tr h="835025">
                <a:tc>
                  <a:txBody>
                    <a:bodyPr/>
                    <a:lstStyle/>
                    <a:p>
                      <a:r>
                        <a:rPr lang="en-US" dirty="0"/>
                        <a:t>Consumable Rewards</a:t>
                      </a:r>
                    </a:p>
                    <a:p>
                      <a:r>
                        <a:rPr lang="en-US" dirty="0"/>
                        <a:t>(5-10 pts)</a:t>
                      </a:r>
                    </a:p>
                  </a:txBody>
                  <a:tcPr/>
                </a:tc>
                <a:tc>
                  <a:txBody>
                    <a:bodyPr/>
                    <a:lstStyle/>
                    <a:p>
                      <a:r>
                        <a:rPr lang="en-US" dirty="0"/>
                        <a:t>Independent Rewards</a:t>
                      </a:r>
                    </a:p>
                    <a:p>
                      <a:r>
                        <a:rPr lang="en-US" dirty="0"/>
                        <a:t>(10-20 pts)</a:t>
                      </a:r>
                    </a:p>
                  </a:txBody>
                  <a:tcPr/>
                </a:tc>
                <a:tc>
                  <a:txBody>
                    <a:bodyPr/>
                    <a:lstStyle/>
                    <a:p>
                      <a:r>
                        <a:rPr lang="en-US" dirty="0"/>
                        <a:t>Adult Attention</a:t>
                      </a:r>
                    </a:p>
                    <a:p>
                      <a:r>
                        <a:rPr lang="en-US" dirty="0"/>
                        <a:t>(21-24+ pts)</a:t>
                      </a:r>
                    </a:p>
                  </a:txBody>
                  <a:tcPr/>
                </a:tc>
                <a:extLst>
                  <a:ext uri="{0D108BD9-81ED-4DB2-BD59-A6C34878D82A}">
                    <a16:rowId xmlns:a16="http://schemas.microsoft.com/office/drawing/2014/main" val="3830961291"/>
                  </a:ext>
                </a:extLst>
              </a:tr>
              <a:tr h="835025">
                <a:tc>
                  <a:txBody>
                    <a:bodyPr/>
                    <a:lstStyle/>
                    <a:p>
                      <a:r>
                        <a:rPr lang="en-US" dirty="0"/>
                        <a:t>*Goldfish crackers</a:t>
                      </a:r>
                    </a:p>
                  </a:txBody>
                  <a:tcPr/>
                </a:tc>
                <a:tc>
                  <a:txBody>
                    <a:bodyPr/>
                    <a:lstStyle/>
                    <a:p>
                      <a:r>
                        <a:rPr lang="en-US" dirty="0"/>
                        <a:t>*Computer Time</a:t>
                      </a:r>
                    </a:p>
                  </a:txBody>
                  <a:tcPr/>
                </a:tc>
                <a:tc>
                  <a:txBody>
                    <a:bodyPr/>
                    <a:lstStyle/>
                    <a:p>
                      <a:r>
                        <a:rPr lang="en-US" dirty="0"/>
                        <a:t>*Shoot baskets with Mr. H </a:t>
                      </a:r>
                    </a:p>
                  </a:txBody>
                  <a:tcPr/>
                </a:tc>
                <a:extLst>
                  <a:ext uri="{0D108BD9-81ED-4DB2-BD59-A6C34878D82A}">
                    <a16:rowId xmlns:a16="http://schemas.microsoft.com/office/drawing/2014/main" val="2732117447"/>
                  </a:ext>
                </a:extLst>
              </a:tr>
              <a:tr h="788712">
                <a:tc>
                  <a:txBody>
                    <a:bodyPr/>
                    <a:lstStyle/>
                    <a:p>
                      <a:r>
                        <a:rPr lang="en-US" dirty="0"/>
                        <a:t>*Jolly Ranchers</a:t>
                      </a:r>
                    </a:p>
                  </a:txBody>
                  <a:tcPr/>
                </a:tc>
                <a:tc>
                  <a:txBody>
                    <a:bodyPr/>
                    <a:lstStyle/>
                    <a:p>
                      <a:r>
                        <a:rPr lang="en-US" dirty="0"/>
                        <a:t>*Kinetic Sand</a:t>
                      </a:r>
                    </a:p>
                  </a:txBody>
                  <a:tcPr/>
                </a:tc>
                <a:tc>
                  <a:txBody>
                    <a:bodyPr/>
                    <a:lstStyle/>
                    <a:p>
                      <a:r>
                        <a:rPr lang="en-US" dirty="0"/>
                        <a:t>*Play Uno with Mr. H</a:t>
                      </a:r>
                    </a:p>
                  </a:txBody>
                  <a:tcPr/>
                </a:tc>
                <a:extLst>
                  <a:ext uri="{0D108BD9-81ED-4DB2-BD59-A6C34878D82A}">
                    <a16:rowId xmlns:a16="http://schemas.microsoft.com/office/drawing/2014/main" val="2967694447"/>
                  </a:ext>
                </a:extLst>
              </a:tr>
              <a:tr h="835025">
                <a:tc>
                  <a:txBody>
                    <a:bodyPr/>
                    <a:lstStyle/>
                    <a:p>
                      <a:r>
                        <a:rPr lang="en-US" dirty="0"/>
                        <a:t>*Orange slices</a:t>
                      </a:r>
                    </a:p>
                  </a:txBody>
                  <a:tcPr/>
                </a:tc>
                <a:tc>
                  <a:txBody>
                    <a:bodyPr/>
                    <a:lstStyle/>
                    <a:p>
                      <a:r>
                        <a:rPr lang="en-US" dirty="0"/>
                        <a:t>*Legos</a:t>
                      </a:r>
                    </a:p>
                  </a:txBody>
                  <a:tcPr/>
                </a:tc>
                <a:tc>
                  <a:txBody>
                    <a:bodyPr/>
                    <a:lstStyle/>
                    <a:p>
                      <a:r>
                        <a:rPr lang="en-US" dirty="0"/>
                        <a:t>*Lunch with teacher (100 pts)</a:t>
                      </a:r>
                    </a:p>
                  </a:txBody>
                  <a:tcPr/>
                </a:tc>
                <a:extLst>
                  <a:ext uri="{0D108BD9-81ED-4DB2-BD59-A6C34878D82A}">
                    <a16:rowId xmlns:a16="http://schemas.microsoft.com/office/drawing/2014/main" val="314652457"/>
                  </a:ext>
                </a:extLst>
              </a:tr>
              <a:tr h="835025">
                <a:tc>
                  <a:txBody>
                    <a:bodyPr/>
                    <a:lstStyle/>
                    <a:p>
                      <a:r>
                        <a:rPr lang="en-US" dirty="0"/>
                        <a:t>*Animal Cookies</a:t>
                      </a:r>
                    </a:p>
                  </a:txBody>
                  <a:tcPr/>
                </a:tc>
                <a:tc>
                  <a:txBody>
                    <a:bodyPr/>
                    <a:lstStyle/>
                    <a:p>
                      <a:r>
                        <a:rPr lang="en-US" dirty="0"/>
                        <a:t>*Big Picture Books</a:t>
                      </a:r>
                    </a:p>
                  </a:txBody>
                  <a:tcPr/>
                </a:tc>
                <a:tc>
                  <a:txBody>
                    <a:bodyPr/>
                    <a:lstStyle/>
                    <a:p>
                      <a:r>
                        <a:rPr lang="en-US" dirty="0"/>
                        <a:t>*Lunch with principal (200 pts)</a:t>
                      </a:r>
                    </a:p>
                  </a:txBody>
                  <a:tcPr/>
                </a:tc>
                <a:extLst>
                  <a:ext uri="{0D108BD9-81ED-4DB2-BD59-A6C34878D82A}">
                    <a16:rowId xmlns:a16="http://schemas.microsoft.com/office/drawing/2014/main" val="2129052210"/>
                  </a:ext>
                </a:extLst>
              </a:tr>
            </a:tbl>
          </a:graphicData>
        </a:graphic>
      </p:graphicFrame>
      <p:sp>
        <p:nvSpPr>
          <p:cNvPr id="6" name="TextBox 5">
            <a:extLst>
              <a:ext uri="{FF2B5EF4-FFF2-40B4-BE49-F238E27FC236}">
                <a16:creationId xmlns:a16="http://schemas.microsoft.com/office/drawing/2014/main" id="{AE026C71-E7A4-4ED1-8021-D2C39521C012}"/>
              </a:ext>
            </a:extLst>
          </p:cNvPr>
          <p:cNvSpPr txBox="1"/>
          <p:nvPr/>
        </p:nvSpPr>
        <p:spPr>
          <a:xfrm>
            <a:off x="6455929" y="1737248"/>
            <a:ext cx="5597526" cy="4570482"/>
          </a:xfrm>
          <a:prstGeom prst="rect">
            <a:avLst/>
          </a:prstGeom>
          <a:noFill/>
        </p:spPr>
        <p:txBody>
          <a:bodyPr wrap="square" rtlCol="0">
            <a:spAutoFit/>
          </a:bodyPr>
          <a:lstStyle/>
          <a:p>
            <a:r>
              <a:rPr lang="en-US" sz="2100" dirty="0"/>
              <a:t>Tips for the Reinforcer Menu</a:t>
            </a:r>
          </a:p>
          <a:p>
            <a:endParaRPr lang="en-US" sz="2100" dirty="0"/>
          </a:p>
          <a:p>
            <a:pPr marL="457200" indent="-457200">
              <a:buClr>
                <a:schemeClr val="accent1"/>
              </a:buClr>
              <a:buSzPct val="100000"/>
              <a:buFont typeface="Arial" panose="020B0604020202020204" pitchFamily="34" charset="0"/>
              <a:buChar char="•"/>
            </a:pPr>
            <a:r>
              <a:rPr lang="en-US" sz="2100" dirty="0"/>
              <a:t>Remember, it’s not a reinforcer unless the child wants it. </a:t>
            </a:r>
          </a:p>
          <a:p>
            <a:pPr marL="457200" indent="-457200">
              <a:buClr>
                <a:schemeClr val="accent1"/>
              </a:buClr>
              <a:buSzPct val="100000"/>
              <a:buFont typeface="Arial" panose="020B0604020202020204" pitchFamily="34" charset="0"/>
              <a:buChar char="•"/>
            </a:pPr>
            <a:r>
              <a:rPr lang="en-US" sz="2100" dirty="0"/>
              <a:t>Order items from least to most powerful reinforcers. </a:t>
            </a:r>
          </a:p>
          <a:p>
            <a:pPr marL="457200" indent="-457200">
              <a:buClr>
                <a:schemeClr val="accent1"/>
              </a:buClr>
              <a:buSzPct val="100000"/>
              <a:buFont typeface="Arial" panose="020B0604020202020204" pitchFamily="34" charset="0"/>
              <a:buChar char="•"/>
            </a:pPr>
            <a:r>
              <a:rPr lang="en-US" sz="2100" dirty="0"/>
              <a:t>Weight points goals so that a child is nearly certain to earn a reinforcer each day, even if it’s a small one.  The goal is success.   </a:t>
            </a:r>
          </a:p>
          <a:p>
            <a:pPr marL="457200" indent="-457200">
              <a:buClr>
                <a:schemeClr val="accent1"/>
              </a:buClr>
              <a:buSzPct val="100000"/>
              <a:buFont typeface="Arial" panose="020B0604020202020204" pitchFamily="34" charset="0"/>
              <a:buChar char="•"/>
            </a:pPr>
            <a:r>
              <a:rPr lang="en-US" sz="2100" dirty="0"/>
              <a:t>If the child can handle long term goals, a point bank can be used to keep track toward the prize. </a:t>
            </a:r>
          </a:p>
          <a:p>
            <a:endParaRPr lang="en-US" dirty="0"/>
          </a:p>
        </p:txBody>
      </p:sp>
    </p:spTree>
    <p:extLst>
      <p:ext uri="{BB962C8B-B14F-4D97-AF65-F5344CB8AC3E}">
        <p14:creationId xmlns:p14="http://schemas.microsoft.com/office/powerpoint/2010/main" val="94037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B8B4-56E1-4A48-8003-F6FA147BB381}"/>
              </a:ext>
            </a:extLst>
          </p:cNvPr>
          <p:cNvSpPr>
            <a:spLocks noGrp="1"/>
          </p:cNvSpPr>
          <p:nvPr>
            <p:ph type="title"/>
          </p:nvPr>
        </p:nvSpPr>
        <p:spPr/>
        <p:txBody>
          <a:bodyPr>
            <a:normAutofit/>
          </a:bodyPr>
          <a:lstStyle/>
          <a:p>
            <a:r>
              <a:rPr lang="en-US" sz="4000" dirty="0"/>
              <a:t>Antecedent Strategies</a:t>
            </a:r>
          </a:p>
        </p:txBody>
      </p:sp>
      <p:sp>
        <p:nvSpPr>
          <p:cNvPr id="3" name="Content Placeholder 2">
            <a:extLst>
              <a:ext uri="{FF2B5EF4-FFF2-40B4-BE49-F238E27FC236}">
                <a16:creationId xmlns:a16="http://schemas.microsoft.com/office/drawing/2014/main" id="{211E0173-5FCF-4021-B9C3-70C30883D144}"/>
              </a:ext>
            </a:extLst>
          </p:cNvPr>
          <p:cNvSpPr>
            <a:spLocks noGrp="1"/>
          </p:cNvSpPr>
          <p:nvPr>
            <p:ph idx="1"/>
          </p:nvPr>
        </p:nvSpPr>
        <p:spPr>
          <a:xfrm>
            <a:off x="1451579" y="2015732"/>
            <a:ext cx="9291215" cy="4037749"/>
          </a:xfrm>
        </p:spPr>
        <p:txBody>
          <a:bodyPr>
            <a:normAutofit fontScale="25000" lnSpcReduction="20000"/>
          </a:bodyPr>
          <a:lstStyle/>
          <a:p>
            <a:pPr lvl="1"/>
            <a:r>
              <a:rPr lang="en-US" sz="11200" dirty="0"/>
              <a:t>Antecedent strategies are preventative actions to help reduce behavior.   </a:t>
            </a:r>
          </a:p>
          <a:p>
            <a:pPr lvl="1"/>
            <a:r>
              <a:rPr lang="en-US" sz="11200" dirty="0"/>
              <a:t>With our example student, we may provide one or more of the following:  additional instruction, alternative work place, break assignments down into chunks with frequent teacher </a:t>
            </a:r>
            <a:r>
              <a:rPr lang="en-US" sz="11200" dirty="0" err="1"/>
              <a:t>checkins</a:t>
            </a:r>
            <a:r>
              <a:rPr lang="en-US" sz="11200" dirty="0"/>
              <a:t>, reduce the assignment, or alter its appearance to reduce frustration.</a:t>
            </a:r>
          </a:p>
          <a:p>
            <a:endParaRPr lang="en-US" dirty="0"/>
          </a:p>
        </p:txBody>
      </p:sp>
    </p:spTree>
    <p:extLst>
      <p:ext uri="{BB962C8B-B14F-4D97-AF65-F5344CB8AC3E}">
        <p14:creationId xmlns:p14="http://schemas.microsoft.com/office/powerpoint/2010/main" val="1064230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6FBA-D715-47DF-A5E3-24DAAF131D52}"/>
              </a:ext>
            </a:extLst>
          </p:cNvPr>
          <p:cNvSpPr>
            <a:spLocks noGrp="1"/>
          </p:cNvSpPr>
          <p:nvPr>
            <p:ph type="title"/>
          </p:nvPr>
        </p:nvSpPr>
        <p:spPr/>
        <p:txBody>
          <a:bodyPr>
            <a:noAutofit/>
          </a:bodyPr>
          <a:lstStyle/>
          <a:p>
            <a:r>
              <a:rPr lang="en-US" sz="4000" dirty="0"/>
              <a:t>Other Examples Of </a:t>
            </a:r>
            <a:r>
              <a:rPr lang="en-US" sz="4000" dirty="0" err="1"/>
              <a:t>AnteceDent</a:t>
            </a:r>
            <a:r>
              <a:rPr lang="en-US" sz="4000" dirty="0"/>
              <a:t> Strategies</a:t>
            </a:r>
          </a:p>
        </p:txBody>
      </p:sp>
      <p:sp>
        <p:nvSpPr>
          <p:cNvPr id="3" name="Content Placeholder 2">
            <a:extLst>
              <a:ext uri="{FF2B5EF4-FFF2-40B4-BE49-F238E27FC236}">
                <a16:creationId xmlns:a16="http://schemas.microsoft.com/office/drawing/2014/main" id="{70D11937-C528-4769-AA19-15CC5236BD98}"/>
              </a:ext>
            </a:extLst>
          </p:cNvPr>
          <p:cNvSpPr>
            <a:spLocks noGrp="1"/>
          </p:cNvSpPr>
          <p:nvPr>
            <p:ph idx="1"/>
          </p:nvPr>
        </p:nvSpPr>
        <p:spPr>
          <a:xfrm>
            <a:off x="1451579" y="2015732"/>
            <a:ext cx="9291215" cy="4037749"/>
          </a:xfrm>
        </p:spPr>
        <p:txBody>
          <a:bodyPr>
            <a:noAutofit/>
          </a:bodyPr>
          <a:lstStyle/>
          <a:p>
            <a:r>
              <a:rPr lang="en-US" dirty="0"/>
              <a:t>Preferential Seating</a:t>
            </a:r>
          </a:p>
          <a:p>
            <a:r>
              <a:rPr lang="en-US" dirty="0"/>
              <a:t>Noise Canceling Headphones</a:t>
            </a:r>
          </a:p>
          <a:p>
            <a:r>
              <a:rPr lang="en-US" dirty="0"/>
              <a:t>Alter or reduce lighting/sounds/smells that may be annoying</a:t>
            </a:r>
          </a:p>
          <a:p>
            <a:r>
              <a:rPr lang="en-US" dirty="0"/>
              <a:t>Peer Support</a:t>
            </a:r>
          </a:p>
          <a:p>
            <a:r>
              <a:rPr lang="en-US" dirty="0"/>
              <a:t>Reducing contact with peers who may exacerbate issue</a:t>
            </a:r>
          </a:p>
          <a:p>
            <a:r>
              <a:rPr lang="en-US" dirty="0"/>
              <a:t>Visual Schedules</a:t>
            </a:r>
          </a:p>
          <a:p>
            <a:r>
              <a:rPr lang="en-US" dirty="0"/>
              <a:t>Visual Timers</a:t>
            </a:r>
          </a:p>
          <a:p>
            <a:r>
              <a:rPr lang="en-US" dirty="0"/>
              <a:t>Fidgets/alternative seating</a:t>
            </a:r>
          </a:p>
        </p:txBody>
      </p:sp>
    </p:spTree>
    <p:extLst>
      <p:ext uri="{BB962C8B-B14F-4D97-AF65-F5344CB8AC3E}">
        <p14:creationId xmlns:p14="http://schemas.microsoft.com/office/powerpoint/2010/main" val="10032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A064-F453-4C34-9BB8-DAD2BFEED2A8}"/>
              </a:ext>
            </a:extLst>
          </p:cNvPr>
          <p:cNvSpPr>
            <a:spLocks noGrp="1"/>
          </p:cNvSpPr>
          <p:nvPr>
            <p:ph type="title"/>
          </p:nvPr>
        </p:nvSpPr>
        <p:spPr/>
        <p:txBody>
          <a:bodyPr>
            <a:normAutofit/>
          </a:bodyPr>
          <a:lstStyle/>
          <a:p>
            <a:r>
              <a:rPr lang="en-US" sz="4000" dirty="0"/>
              <a:t>Specialized instruction</a:t>
            </a:r>
          </a:p>
        </p:txBody>
      </p:sp>
      <p:sp>
        <p:nvSpPr>
          <p:cNvPr id="3" name="Content Placeholder 2">
            <a:extLst>
              <a:ext uri="{FF2B5EF4-FFF2-40B4-BE49-F238E27FC236}">
                <a16:creationId xmlns:a16="http://schemas.microsoft.com/office/drawing/2014/main" id="{61D1DB81-7A09-4782-AB0D-FE0D42E4B510}"/>
              </a:ext>
            </a:extLst>
          </p:cNvPr>
          <p:cNvSpPr>
            <a:spLocks noGrp="1"/>
          </p:cNvSpPr>
          <p:nvPr>
            <p:ph idx="1"/>
          </p:nvPr>
        </p:nvSpPr>
        <p:spPr>
          <a:xfrm>
            <a:off x="387927" y="1853754"/>
            <a:ext cx="11485418" cy="4470846"/>
          </a:xfrm>
        </p:spPr>
        <p:txBody>
          <a:bodyPr>
            <a:normAutofit/>
          </a:bodyPr>
          <a:lstStyle/>
          <a:p>
            <a:r>
              <a:rPr lang="en-US" sz="2400" dirty="0"/>
              <a:t>Instructional time and frequency will depend on the individual needs of your students.  </a:t>
            </a:r>
          </a:p>
          <a:p>
            <a:r>
              <a:rPr lang="en-US" sz="2400" dirty="0"/>
              <a:t>However, it should be consistent, structured and related directly to the goals set based on the child’s problem behaviors. </a:t>
            </a:r>
          </a:p>
          <a:p>
            <a:r>
              <a:rPr lang="en-US" sz="2400" dirty="0"/>
              <a:t>For the example student, I would probably start with Zones of Regulation, found on socialthinking.com.   There are many other programs out there as well,  including Skill Streaming, PATHS,  Social Thinking, Whole Body Thinking, Incredible Flexible You, We Thinkers, </a:t>
            </a:r>
            <a:r>
              <a:rPr lang="en-US" sz="2400" dirty="0" err="1"/>
              <a:t>Superflex</a:t>
            </a:r>
            <a:r>
              <a:rPr lang="en-US" sz="2400" dirty="0"/>
              <a:t>, Social Detective and the Incredible 5 point scale. </a:t>
            </a:r>
          </a:p>
        </p:txBody>
      </p:sp>
    </p:spTree>
    <p:extLst>
      <p:ext uri="{BB962C8B-B14F-4D97-AF65-F5344CB8AC3E}">
        <p14:creationId xmlns:p14="http://schemas.microsoft.com/office/powerpoint/2010/main" val="104511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82FE-42EB-44AD-8624-D8A1116F2E53}"/>
              </a:ext>
            </a:extLst>
          </p:cNvPr>
          <p:cNvSpPr>
            <a:spLocks noGrp="1"/>
          </p:cNvSpPr>
          <p:nvPr>
            <p:ph type="title"/>
          </p:nvPr>
        </p:nvSpPr>
        <p:spPr/>
        <p:txBody>
          <a:bodyPr>
            <a:noAutofit/>
          </a:bodyPr>
          <a:lstStyle/>
          <a:p>
            <a:r>
              <a:rPr lang="en-US" sz="4000" dirty="0"/>
              <a:t>Daily Behavior Conferencing-Morning</a:t>
            </a:r>
          </a:p>
        </p:txBody>
      </p:sp>
      <p:sp>
        <p:nvSpPr>
          <p:cNvPr id="3" name="Content Placeholder 2">
            <a:extLst>
              <a:ext uri="{FF2B5EF4-FFF2-40B4-BE49-F238E27FC236}">
                <a16:creationId xmlns:a16="http://schemas.microsoft.com/office/drawing/2014/main" id="{4C336853-3A8F-4D21-9CA9-EF58745B7F78}"/>
              </a:ext>
            </a:extLst>
          </p:cNvPr>
          <p:cNvSpPr>
            <a:spLocks noGrp="1"/>
          </p:cNvSpPr>
          <p:nvPr>
            <p:ph idx="1"/>
          </p:nvPr>
        </p:nvSpPr>
        <p:spPr/>
        <p:txBody>
          <a:bodyPr>
            <a:normAutofit fontScale="25000" lnSpcReduction="20000"/>
          </a:bodyPr>
          <a:lstStyle/>
          <a:p>
            <a:pPr>
              <a:spcBef>
                <a:spcPts val="0"/>
              </a:spcBef>
            </a:pPr>
            <a:r>
              <a:rPr lang="en-US" sz="11200" dirty="0"/>
              <a:t>Sets the tone for the day</a:t>
            </a:r>
          </a:p>
          <a:p>
            <a:pPr>
              <a:spcBef>
                <a:spcPts val="0"/>
              </a:spcBef>
            </a:pPr>
            <a:r>
              <a:rPr lang="en-US" sz="11200" dirty="0"/>
              <a:t>Provides behavioral focus</a:t>
            </a:r>
          </a:p>
          <a:p>
            <a:pPr>
              <a:spcBef>
                <a:spcPts val="0"/>
              </a:spcBef>
            </a:pPr>
            <a:r>
              <a:rPr lang="en-US" sz="11200" dirty="0"/>
              <a:t>Verbal encouragement and motivation</a:t>
            </a:r>
          </a:p>
          <a:p>
            <a:pPr>
              <a:spcBef>
                <a:spcPts val="0"/>
              </a:spcBef>
            </a:pPr>
            <a:r>
              <a:rPr lang="en-US" sz="11200" dirty="0"/>
              <a:t>Helps screen for setting events</a:t>
            </a:r>
          </a:p>
          <a:p>
            <a:endParaRPr lang="en-US" sz="11200" dirty="0"/>
          </a:p>
          <a:p>
            <a:endParaRPr lang="en-US" sz="8600" dirty="0"/>
          </a:p>
          <a:p>
            <a:endParaRPr lang="en-US" dirty="0"/>
          </a:p>
          <a:p>
            <a:r>
              <a:rPr lang="en-US" sz="14400" dirty="0"/>
              <a:t>Role Play</a:t>
            </a:r>
          </a:p>
        </p:txBody>
      </p:sp>
    </p:spTree>
    <p:extLst>
      <p:ext uri="{BB962C8B-B14F-4D97-AF65-F5344CB8AC3E}">
        <p14:creationId xmlns:p14="http://schemas.microsoft.com/office/powerpoint/2010/main" val="98950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B863-415F-4FE8-9C93-74FC17CCBD6C}"/>
              </a:ext>
            </a:extLst>
          </p:cNvPr>
          <p:cNvSpPr>
            <a:spLocks noGrp="1"/>
          </p:cNvSpPr>
          <p:nvPr>
            <p:ph type="title"/>
          </p:nvPr>
        </p:nvSpPr>
        <p:spPr/>
        <p:txBody>
          <a:bodyPr>
            <a:noAutofit/>
          </a:bodyPr>
          <a:lstStyle/>
          <a:p>
            <a:r>
              <a:rPr lang="en-US" sz="4000" dirty="0"/>
              <a:t>Recording Behavior in the General Classroom </a:t>
            </a:r>
          </a:p>
        </p:txBody>
      </p:sp>
      <p:sp>
        <p:nvSpPr>
          <p:cNvPr id="3" name="Content Placeholder 2">
            <a:extLst>
              <a:ext uri="{FF2B5EF4-FFF2-40B4-BE49-F238E27FC236}">
                <a16:creationId xmlns:a16="http://schemas.microsoft.com/office/drawing/2014/main" id="{6942C124-1E7A-4C4D-BAF8-FFB6A72E5EFE}"/>
              </a:ext>
            </a:extLst>
          </p:cNvPr>
          <p:cNvSpPr>
            <a:spLocks noGrp="1"/>
          </p:cNvSpPr>
          <p:nvPr>
            <p:ph idx="1"/>
          </p:nvPr>
        </p:nvSpPr>
        <p:spPr/>
        <p:txBody>
          <a:bodyPr>
            <a:normAutofit fontScale="92500" lnSpcReduction="10000"/>
          </a:bodyPr>
          <a:lstStyle/>
          <a:p>
            <a:r>
              <a:rPr lang="en-US" sz="2800" dirty="0"/>
              <a:t>Ask classroom teachers to do these things at the designated times:</a:t>
            </a:r>
          </a:p>
          <a:p>
            <a:pPr lvl="1">
              <a:buFont typeface="Courier New" panose="02070309020205020404" pitchFamily="49" charset="0"/>
              <a:buChar char="o"/>
            </a:pPr>
            <a:r>
              <a:rPr lang="en-US" sz="2800" dirty="0"/>
              <a:t>Mark all periods.   Even if a student isn’t doing the labeled activity, they are still somewhere during that time.   </a:t>
            </a:r>
          </a:p>
          <a:p>
            <a:pPr lvl="1">
              <a:buFont typeface="Courier New" panose="02070309020205020404" pitchFamily="49" charset="0"/>
              <a:buChar char="o"/>
            </a:pPr>
            <a:r>
              <a:rPr lang="en-US" sz="2800" dirty="0"/>
              <a:t>Record in the notes section why a student earns a 0 so coaches can give constructive feedback.  </a:t>
            </a:r>
          </a:p>
          <a:p>
            <a:endParaRPr lang="en-US" dirty="0"/>
          </a:p>
        </p:txBody>
      </p:sp>
    </p:spTree>
    <p:extLst>
      <p:ext uri="{BB962C8B-B14F-4D97-AF65-F5344CB8AC3E}">
        <p14:creationId xmlns:p14="http://schemas.microsoft.com/office/powerpoint/2010/main" val="405824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773-9DEE-474A-8D90-2173567B501D}"/>
              </a:ext>
            </a:extLst>
          </p:cNvPr>
          <p:cNvSpPr>
            <a:spLocks noGrp="1"/>
          </p:cNvSpPr>
          <p:nvPr>
            <p:ph type="title"/>
          </p:nvPr>
        </p:nvSpPr>
        <p:spPr/>
        <p:txBody>
          <a:bodyPr/>
          <a:lstStyle/>
          <a:p>
            <a:r>
              <a:rPr lang="en-US" dirty="0"/>
              <a:t>Why AN Individualized check in/Check out with Behavior Report Card?</a:t>
            </a:r>
          </a:p>
        </p:txBody>
      </p:sp>
      <p:sp>
        <p:nvSpPr>
          <p:cNvPr id="3" name="Content Placeholder 2">
            <a:extLst>
              <a:ext uri="{FF2B5EF4-FFF2-40B4-BE49-F238E27FC236}">
                <a16:creationId xmlns:a16="http://schemas.microsoft.com/office/drawing/2014/main" id="{0168A8E6-979D-4559-9B76-9AF1597C949A}"/>
              </a:ext>
            </a:extLst>
          </p:cNvPr>
          <p:cNvSpPr>
            <a:spLocks noGrp="1"/>
          </p:cNvSpPr>
          <p:nvPr>
            <p:ph idx="1"/>
          </p:nvPr>
        </p:nvSpPr>
        <p:spPr>
          <a:xfrm>
            <a:off x="878190" y="1853754"/>
            <a:ext cx="10757219" cy="4065655"/>
          </a:xfrm>
        </p:spPr>
        <p:txBody>
          <a:bodyPr>
            <a:normAutofit fontScale="25000" lnSpcReduction="20000"/>
          </a:bodyPr>
          <a:lstStyle/>
          <a:p>
            <a:pPr>
              <a:lnSpc>
                <a:spcPct val="200000"/>
              </a:lnSpc>
            </a:pPr>
            <a:r>
              <a:rPr lang="en-US" sz="8800" dirty="0"/>
              <a:t>Higher doses of Specific Positive Feedback</a:t>
            </a:r>
          </a:p>
          <a:p>
            <a:pPr>
              <a:lnSpc>
                <a:spcPct val="200000"/>
              </a:lnSpc>
            </a:pPr>
            <a:r>
              <a:rPr lang="en-US" sz="8800" dirty="0"/>
              <a:t>Higher doses of Specific Corrective Feedback</a:t>
            </a:r>
          </a:p>
          <a:p>
            <a:pPr>
              <a:lnSpc>
                <a:spcPct val="200000"/>
              </a:lnSpc>
            </a:pPr>
            <a:r>
              <a:rPr lang="en-US" sz="8800" dirty="0"/>
              <a:t>Higher doses of adult attention</a:t>
            </a:r>
          </a:p>
          <a:p>
            <a:pPr>
              <a:lnSpc>
                <a:spcPct val="200000"/>
              </a:lnSpc>
            </a:pPr>
            <a:r>
              <a:rPr lang="en-US" sz="8800" dirty="0"/>
              <a:t>Specifically tailored to the student’s needs</a:t>
            </a:r>
          </a:p>
          <a:p>
            <a:pPr>
              <a:lnSpc>
                <a:spcPct val="200000"/>
              </a:lnSpc>
            </a:pPr>
            <a:r>
              <a:rPr lang="en-US" sz="8800" dirty="0"/>
              <a:t>Facilitates a predictable system of reinforcement</a:t>
            </a:r>
          </a:p>
          <a:p>
            <a:pPr>
              <a:lnSpc>
                <a:spcPct val="200000"/>
              </a:lnSpc>
            </a:pPr>
            <a:r>
              <a:rPr lang="en-US" sz="8800" dirty="0"/>
              <a:t>Great data source for progress monitoring!</a:t>
            </a:r>
          </a:p>
          <a:p>
            <a:endParaRPr lang="en-US" dirty="0"/>
          </a:p>
        </p:txBody>
      </p:sp>
    </p:spTree>
    <p:extLst>
      <p:ext uri="{BB962C8B-B14F-4D97-AF65-F5344CB8AC3E}">
        <p14:creationId xmlns:p14="http://schemas.microsoft.com/office/powerpoint/2010/main" val="226814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4D2B-CBE1-4355-9111-FF724A32DAFE}"/>
              </a:ext>
            </a:extLst>
          </p:cNvPr>
          <p:cNvSpPr>
            <a:spLocks noGrp="1"/>
          </p:cNvSpPr>
          <p:nvPr>
            <p:ph type="title"/>
          </p:nvPr>
        </p:nvSpPr>
        <p:spPr/>
        <p:txBody>
          <a:bodyPr>
            <a:noAutofit/>
          </a:bodyPr>
          <a:lstStyle/>
          <a:p>
            <a:r>
              <a:rPr lang="en-US" sz="4000" dirty="0"/>
              <a:t>Daily Behavior Conferencing-End of the Day</a:t>
            </a:r>
          </a:p>
        </p:txBody>
      </p:sp>
      <p:sp>
        <p:nvSpPr>
          <p:cNvPr id="3" name="Content Placeholder 2">
            <a:extLst>
              <a:ext uri="{FF2B5EF4-FFF2-40B4-BE49-F238E27FC236}">
                <a16:creationId xmlns:a16="http://schemas.microsoft.com/office/drawing/2014/main" id="{50DCD075-257D-48F1-99B8-58F2FFA9FFB0}"/>
              </a:ext>
            </a:extLst>
          </p:cNvPr>
          <p:cNvSpPr>
            <a:spLocks noGrp="1"/>
          </p:cNvSpPr>
          <p:nvPr>
            <p:ph idx="1"/>
          </p:nvPr>
        </p:nvSpPr>
        <p:spPr/>
        <p:txBody>
          <a:bodyPr/>
          <a:lstStyle/>
          <a:p>
            <a:pPr lvl="0">
              <a:spcBef>
                <a:spcPts val="0"/>
              </a:spcBef>
            </a:pPr>
            <a:r>
              <a:rPr lang="en-US" sz="3200" dirty="0"/>
              <a:t>Keep it positive (Behavior Specific Praise)</a:t>
            </a:r>
          </a:p>
          <a:p>
            <a:pPr lvl="0">
              <a:spcBef>
                <a:spcPts val="0"/>
              </a:spcBef>
            </a:pPr>
            <a:r>
              <a:rPr lang="en-US" sz="3200" dirty="0"/>
              <a:t>Celebrate accomplishments/successes</a:t>
            </a:r>
          </a:p>
          <a:p>
            <a:pPr lvl="0">
              <a:spcBef>
                <a:spcPts val="0"/>
              </a:spcBef>
            </a:pPr>
            <a:r>
              <a:rPr lang="en-US" sz="3200" dirty="0"/>
              <a:t>Goal not met…. “try again tomorrow”</a:t>
            </a:r>
          </a:p>
          <a:p>
            <a:pPr lvl="0">
              <a:spcBef>
                <a:spcPts val="0"/>
              </a:spcBef>
            </a:pPr>
            <a:r>
              <a:rPr lang="en-US" sz="3200" dirty="0"/>
              <a:t>Reinforce the student or record points in bank according to the child’s point menu. </a:t>
            </a:r>
          </a:p>
          <a:p>
            <a:pPr marL="0" lvl="0" indent="0">
              <a:spcBef>
                <a:spcPts val="0"/>
              </a:spcBef>
              <a:buClr>
                <a:srgbClr val="000000"/>
              </a:buClr>
              <a:buNone/>
            </a:pPr>
            <a:endParaRPr lang="en-US" dirty="0"/>
          </a:p>
          <a:p>
            <a:pPr marL="0" lvl="0" indent="0">
              <a:spcBef>
                <a:spcPts val="0"/>
              </a:spcBef>
              <a:buClr>
                <a:srgbClr val="000000"/>
              </a:buClr>
              <a:buNone/>
            </a:pPr>
            <a:endParaRPr lang="en-US" dirty="0"/>
          </a:p>
          <a:p>
            <a:endParaRPr lang="en-US" dirty="0"/>
          </a:p>
        </p:txBody>
      </p:sp>
    </p:spTree>
    <p:extLst>
      <p:ext uri="{BB962C8B-B14F-4D97-AF65-F5344CB8AC3E}">
        <p14:creationId xmlns:p14="http://schemas.microsoft.com/office/powerpoint/2010/main" val="2162094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2C75-869E-4DF8-8470-1E511D77D878}"/>
              </a:ext>
            </a:extLst>
          </p:cNvPr>
          <p:cNvSpPr>
            <a:spLocks noGrp="1"/>
          </p:cNvSpPr>
          <p:nvPr>
            <p:ph type="title"/>
          </p:nvPr>
        </p:nvSpPr>
        <p:spPr/>
        <p:txBody>
          <a:bodyPr>
            <a:normAutofit/>
          </a:bodyPr>
          <a:lstStyle/>
          <a:p>
            <a:r>
              <a:rPr lang="en-US" sz="4000" dirty="0"/>
              <a:t>Home Communication</a:t>
            </a:r>
          </a:p>
        </p:txBody>
      </p:sp>
      <p:sp>
        <p:nvSpPr>
          <p:cNvPr id="3" name="Content Placeholder 2">
            <a:extLst>
              <a:ext uri="{FF2B5EF4-FFF2-40B4-BE49-F238E27FC236}">
                <a16:creationId xmlns:a16="http://schemas.microsoft.com/office/drawing/2014/main" id="{A37AFD39-5E54-4A11-A433-008FFBB63373}"/>
              </a:ext>
            </a:extLst>
          </p:cNvPr>
          <p:cNvSpPr>
            <a:spLocks noGrp="1"/>
          </p:cNvSpPr>
          <p:nvPr>
            <p:ph idx="1"/>
          </p:nvPr>
        </p:nvSpPr>
        <p:spPr>
          <a:xfrm>
            <a:off x="0" y="1853754"/>
            <a:ext cx="5829301" cy="5004245"/>
          </a:xfrm>
        </p:spPr>
        <p:txBody>
          <a:bodyPr>
            <a:normAutofit/>
          </a:bodyPr>
          <a:lstStyle/>
          <a:p>
            <a:r>
              <a:rPr lang="en-US" sz="2100" dirty="0"/>
              <a:t>Provides an opportunity for the student to reflect on the day. </a:t>
            </a:r>
          </a:p>
          <a:p>
            <a:r>
              <a:rPr lang="en-US" sz="2100" dirty="0"/>
              <a:t>Is valuable for home/school consideration. </a:t>
            </a:r>
          </a:p>
          <a:p>
            <a:r>
              <a:rPr lang="en-US" sz="2100" dirty="0"/>
              <a:t>Can earn a treat or bonus point for returning the card signed by parent. </a:t>
            </a:r>
          </a:p>
          <a:p>
            <a:r>
              <a:rPr lang="en-US" sz="2100" dirty="0"/>
              <a:t>This is not a data keeping method, so keeping returned copies is not required. </a:t>
            </a:r>
          </a:p>
          <a:p>
            <a:pPr lvl="1">
              <a:buFont typeface="Courier New" panose="02070309020205020404" pitchFamily="49" charset="0"/>
              <a:buChar char="o"/>
            </a:pPr>
            <a:r>
              <a:rPr lang="en-US" sz="2100" dirty="0"/>
              <a:t>One idea is to celebrate signed sheets with 90% or above. </a:t>
            </a:r>
          </a:p>
          <a:p>
            <a:endParaRPr lang="en-US" dirty="0"/>
          </a:p>
        </p:txBody>
      </p:sp>
      <p:pic>
        <p:nvPicPr>
          <p:cNvPr id="4" name="Content Placeholder 8" descr="CICO Sheet (1)  -  Protected View - Word">
            <a:extLst>
              <a:ext uri="{FF2B5EF4-FFF2-40B4-BE49-F238E27FC236}">
                <a16:creationId xmlns:a16="http://schemas.microsoft.com/office/drawing/2014/main" id="{62658C89-3897-4C13-B7CE-7A11601EAEA3}"/>
              </a:ext>
            </a:extLst>
          </p:cNvPr>
          <p:cNvPicPr>
            <a:picLocks noChangeAspect="1"/>
          </p:cNvPicPr>
          <p:nvPr/>
        </p:nvPicPr>
        <p:blipFill rotWithShape="1">
          <a:blip r:embed="rId2">
            <a:extLst>
              <a:ext uri="{28A0092B-C50C-407E-A947-70E740481C1C}">
                <a14:useLocalDpi xmlns:a14="http://schemas.microsoft.com/office/drawing/2010/main" val="0"/>
              </a:ext>
            </a:extLst>
          </a:blip>
          <a:srcRect l="20184" t="14403" r="21725" b="12709"/>
          <a:stretch/>
        </p:blipFill>
        <p:spPr>
          <a:xfrm>
            <a:off x="5829301" y="1853754"/>
            <a:ext cx="6058260" cy="4508165"/>
          </a:xfrm>
          <a:prstGeom prst="rect">
            <a:avLst/>
          </a:prstGeom>
        </p:spPr>
      </p:pic>
    </p:spTree>
    <p:extLst>
      <p:ext uri="{BB962C8B-B14F-4D97-AF65-F5344CB8AC3E}">
        <p14:creationId xmlns:p14="http://schemas.microsoft.com/office/powerpoint/2010/main" val="2321886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360E-C3EF-48AD-B541-7238A2FDFA4F}"/>
              </a:ext>
            </a:extLst>
          </p:cNvPr>
          <p:cNvSpPr>
            <a:spLocks noGrp="1"/>
          </p:cNvSpPr>
          <p:nvPr>
            <p:ph type="title"/>
          </p:nvPr>
        </p:nvSpPr>
        <p:spPr/>
        <p:txBody>
          <a:bodyPr>
            <a:normAutofit/>
          </a:bodyPr>
          <a:lstStyle/>
          <a:p>
            <a:r>
              <a:rPr lang="en-US" sz="4000" dirty="0"/>
              <a:t>Monitoring</a:t>
            </a:r>
          </a:p>
        </p:txBody>
      </p:sp>
      <p:sp>
        <p:nvSpPr>
          <p:cNvPr id="3" name="Content Placeholder 2">
            <a:extLst>
              <a:ext uri="{FF2B5EF4-FFF2-40B4-BE49-F238E27FC236}">
                <a16:creationId xmlns:a16="http://schemas.microsoft.com/office/drawing/2014/main" id="{09E5ADCA-2ABA-4100-B14E-F51A5490901E}"/>
              </a:ext>
            </a:extLst>
          </p:cNvPr>
          <p:cNvSpPr>
            <a:spLocks noGrp="1"/>
          </p:cNvSpPr>
          <p:nvPr>
            <p:ph idx="1"/>
          </p:nvPr>
        </p:nvSpPr>
        <p:spPr>
          <a:xfrm>
            <a:off x="360218" y="2015732"/>
            <a:ext cx="11526981" cy="4385068"/>
          </a:xfrm>
        </p:spPr>
        <p:txBody>
          <a:bodyPr>
            <a:noAutofit/>
          </a:bodyPr>
          <a:lstStyle/>
          <a:p>
            <a:r>
              <a:rPr lang="en-US" sz="2400" dirty="0"/>
              <a:t>Graph data daily on graph paper, a spreadsheet or on SWIS CICO.  </a:t>
            </a:r>
          </a:p>
          <a:p>
            <a:r>
              <a:rPr lang="en-US" sz="2400" dirty="0"/>
              <a:t>Review data every 2-4 weeks to determine if the program needs adjustment. </a:t>
            </a:r>
          </a:p>
          <a:p>
            <a:pPr lvl="2">
              <a:buFont typeface="Courier New" panose="02070309020205020404" pitchFamily="49" charset="0"/>
              <a:buChar char="o"/>
            </a:pPr>
            <a:r>
              <a:rPr lang="en-US" sz="2400" dirty="0"/>
              <a:t>If the child is struggling, consider adding additional supports like counseling, reevaluating instruction, making sure the antecedent strategies are being used, and making sure the reinforcement menu is on target. </a:t>
            </a:r>
          </a:p>
          <a:p>
            <a:pPr lvl="2">
              <a:buFont typeface="Courier New" panose="02070309020205020404" pitchFamily="49" charset="0"/>
              <a:buChar char="o"/>
            </a:pPr>
            <a:r>
              <a:rPr lang="en-US" sz="2400" dirty="0"/>
              <a:t>If the child is successful for 8 or more weeks, consider whether support can begin to fade. </a:t>
            </a:r>
          </a:p>
        </p:txBody>
      </p:sp>
    </p:spTree>
    <p:extLst>
      <p:ext uri="{BB962C8B-B14F-4D97-AF65-F5344CB8AC3E}">
        <p14:creationId xmlns:p14="http://schemas.microsoft.com/office/powerpoint/2010/main" val="117313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2BD6-59E9-4C1A-9F2D-91FFD5D9D6E9}"/>
              </a:ext>
            </a:extLst>
          </p:cNvPr>
          <p:cNvSpPr>
            <a:spLocks noGrp="1"/>
          </p:cNvSpPr>
          <p:nvPr>
            <p:ph type="title"/>
          </p:nvPr>
        </p:nvSpPr>
        <p:spPr/>
        <p:txBody>
          <a:bodyPr>
            <a:normAutofit/>
          </a:bodyPr>
          <a:lstStyle/>
          <a:p>
            <a:r>
              <a:rPr lang="en-US" sz="4000" dirty="0"/>
              <a:t>Fading Supports</a:t>
            </a:r>
          </a:p>
        </p:txBody>
      </p:sp>
      <p:sp>
        <p:nvSpPr>
          <p:cNvPr id="3" name="Content Placeholder 2">
            <a:extLst>
              <a:ext uri="{FF2B5EF4-FFF2-40B4-BE49-F238E27FC236}">
                <a16:creationId xmlns:a16="http://schemas.microsoft.com/office/drawing/2014/main" id="{33F5F9C6-5EF7-44F6-B1F5-DD5830B59B50}"/>
              </a:ext>
            </a:extLst>
          </p:cNvPr>
          <p:cNvSpPr>
            <a:spLocks noGrp="1"/>
          </p:cNvSpPr>
          <p:nvPr>
            <p:ph idx="1"/>
          </p:nvPr>
        </p:nvSpPr>
        <p:spPr/>
        <p:txBody>
          <a:bodyPr>
            <a:normAutofit/>
          </a:bodyPr>
          <a:lstStyle/>
          <a:p>
            <a:r>
              <a:rPr lang="en-US" sz="2400" dirty="0"/>
              <a:t>Fading supports will be individualized for each child.  However, an important component of this process will be to teach the student to self monitor his or her own behavior.  </a:t>
            </a:r>
          </a:p>
          <a:p>
            <a:r>
              <a:rPr lang="en-US" sz="2400" dirty="0"/>
              <a:t>Fading supports should be a team consideration, taking into account upcoming transitions, triggering events and social/emotional needs. </a:t>
            </a:r>
          </a:p>
        </p:txBody>
      </p:sp>
    </p:spTree>
    <p:extLst>
      <p:ext uri="{BB962C8B-B14F-4D97-AF65-F5344CB8AC3E}">
        <p14:creationId xmlns:p14="http://schemas.microsoft.com/office/powerpoint/2010/main" val="2459885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D380B-1612-4144-B690-2625FA9AFDED}"/>
              </a:ext>
            </a:extLst>
          </p:cNvPr>
          <p:cNvSpPr>
            <a:spLocks noGrp="1"/>
          </p:cNvSpPr>
          <p:nvPr>
            <p:ph idx="1"/>
          </p:nvPr>
        </p:nvSpPr>
        <p:spPr>
          <a:xfrm>
            <a:off x="360218" y="720435"/>
            <a:ext cx="11596255" cy="4745911"/>
          </a:xfrm>
        </p:spPr>
        <p:txBody>
          <a:bodyPr>
            <a:normAutofit/>
          </a:bodyPr>
          <a:lstStyle/>
          <a:p>
            <a:r>
              <a:rPr lang="en-US" sz="3200" dirty="0"/>
              <a:t>Thank you for attending today!</a:t>
            </a:r>
          </a:p>
          <a:p>
            <a:r>
              <a:rPr lang="en-US" sz="3200" dirty="0"/>
              <a:t>Contact me any time:   </a:t>
            </a:r>
            <a:r>
              <a:rPr lang="en-US" sz="3200" dirty="0">
                <a:hlinkClick r:id="rId2"/>
              </a:rPr>
              <a:t>Rebecca.Jensen@k12.sd.us</a:t>
            </a:r>
            <a:endParaRPr lang="en-US" sz="3200" dirty="0"/>
          </a:p>
          <a:p>
            <a:r>
              <a:rPr lang="en-US" sz="3200" dirty="0"/>
              <a:t>Resources related to this presentation can be found at: </a:t>
            </a:r>
          </a:p>
          <a:p>
            <a:pPr marL="0" indent="0">
              <a:buNone/>
            </a:pPr>
            <a:r>
              <a:rPr lang="en-US" sz="3200" dirty="0">
                <a:hlinkClick r:id="rId3"/>
              </a:rPr>
              <a:t>http://www.wagner.k12.sd.us/District/Class/62-Rebecca-Jensen-s-Classroom/News/</a:t>
            </a:r>
            <a:endParaRPr lang="en-US" sz="3200" dirty="0"/>
          </a:p>
          <a:p>
            <a:r>
              <a:rPr lang="en-US" sz="3200" dirty="0"/>
              <a:t>Information about the Adventure Boy Series can be found at: </a:t>
            </a:r>
            <a:r>
              <a:rPr lang="en-US" sz="3200" dirty="0">
                <a:hlinkClick r:id="rId4"/>
              </a:rPr>
              <a:t>https://www.facebook.com/oakshousepublishing/posts/</a:t>
            </a:r>
            <a:endParaRPr lang="en-US" sz="3200" dirty="0"/>
          </a:p>
          <a:p>
            <a:endParaRPr lang="en-US" sz="32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87687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F8BA-EF31-4DA4-BF68-ED76C0EAE815}"/>
              </a:ext>
            </a:extLst>
          </p:cNvPr>
          <p:cNvSpPr>
            <a:spLocks noGrp="1"/>
          </p:cNvSpPr>
          <p:nvPr>
            <p:ph type="title"/>
          </p:nvPr>
        </p:nvSpPr>
        <p:spPr/>
        <p:txBody>
          <a:bodyPr/>
          <a:lstStyle/>
          <a:p>
            <a:r>
              <a:rPr lang="en-US" dirty="0"/>
              <a:t>When To Use this Individualized Approach	</a:t>
            </a:r>
          </a:p>
        </p:txBody>
      </p:sp>
      <p:sp>
        <p:nvSpPr>
          <p:cNvPr id="3" name="Content Placeholder 2">
            <a:extLst>
              <a:ext uri="{FF2B5EF4-FFF2-40B4-BE49-F238E27FC236}">
                <a16:creationId xmlns:a16="http://schemas.microsoft.com/office/drawing/2014/main" id="{32197989-CA35-416D-B1FA-4E76ECB4A492}"/>
              </a:ext>
            </a:extLst>
          </p:cNvPr>
          <p:cNvSpPr>
            <a:spLocks noGrp="1"/>
          </p:cNvSpPr>
          <p:nvPr>
            <p:ph idx="1"/>
          </p:nvPr>
        </p:nvSpPr>
        <p:spPr>
          <a:xfrm>
            <a:off x="1060175" y="1630018"/>
            <a:ext cx="10575234" cy="4423464"/>
          </a:xfrm>
        </p:spPr>
        <p:txBody>
          <a:bodyPr>
            <a:normAutofit fontScale="92500"/>
          </a:bodyPr>
          <a:lstStyle/>
          <a:p>
            <a:pPr>
              <a:lnSpc>
                <a:spcPct val="150000"/>
              </a:lnSpc>
              <a:defRPr/>
            </a:pPr>
            <a:r>
              <a:rPr lang="en-US" sz="2800" dirty="0">
                <a:ea typeface="ＭＳ Ｐゴシック" pitchFamily="34" charset="-128"/>
              </a:rPr>
              <a:t>Students who have serious or aggressive behaviors/infractions</a:t>
            </a:r>
          </a:p>
          <a:p>
            <a:pPr>
              <a:lnSpc>
                <a:spcPct val="150000"/>
              </a:lnSpc>
              <a:defRPr/>
            </a:pPr>
            <a:r>
              <a:rPr lang="en-US" sz="2800" dirty="0">
                <a:ea typeface="ＭＳ Ｐゴシック" pitchFamily="34" charset="-128"/>
              </a:rPr>
              <a:t>Chronic disruptive behavior</a:t>
            </a:r>
          </a:p>
          <a:p>
            <a:pPr>
              <a:lnSpc>
                <a:spcPct val="150000"/>
              </a:lnSpc>
              <a:defRPr/>
            </a:pPr>
            <a:r>
              <a:rPr lang="en-US" sz="2800" dirty="0">
                <a:ea typeface="ＭＳ Ｐゴシック" pitchFamily="34" charset="-128"/>
              </a:rPr>
              <a:t>Students that struggle with attention and off task behavior. </a:t>
            </a:r>
          </a:p>
          <a:p>
            <a:pPr>
              <a:lnSpc>
                <a:spcPct val="150000"/>
              </a:lnSpc>
              <a:defRPr/>
            </a:pPr>
            <a:r>
              <a:rPr lang="en-US" sz="2800" dirty="0">
                <a:ea typeface="ＭＳ Ｐゴシック" pitchFamily="34" charset="-128"/>
              </a:rPr>
              <a:t>Students with mild chronic behavior who need more emotional support or a positive adult relationship. </a:t>
            </a:r>
          </a:p>
          <a:p>
            <a:pPr>
              <a:lnSpc>
                <a:spcPct val="150000"/>
              </a:lnSpc>
              <a:defRPr/>
            </a:pPr>
            <a:r>
              <a:rPr lang="en-US" sz="2800" dirty="0">
                <a:ea typeface="ＭＳ Ｐゴシック" pitchFamily="34" charset="-128"/>
              </a:rPr>
              <a:t>Students who struggle with self regulation.</a:t>
            </a:r>
          </a:p>
          <a:p>
            <a:pPr marL="285750" indent="-285750">
              <a:lnSpc>
                <a:spcPct val="150000"/>
              </a:lnSpc>
              <a:buFont typeface="Wingdings" panose="05000000000000000000" pitchFamily="2" charset="2"/>
              <a:buChar char="Ø"/>
              <a:defRPr/>
            </a:pPr>
            <a:endParaRPr lang="en-US" dirty="0">
              <a:ea typeface="ＭＳ Ｐゴシック" pitchFamily="34" charset="-128"/>
            </a:endParaRPr>
          </a:p>
          <a:p>
            <a:pPr marL="285750" indent="-285750">
              <a:lnSpc>
                <a:spcPct val="150000"/>
              </a:lnSpc>
              <a:buFont typeface="Wingdings" panose="05000000000000000000" pitchFamily="2" charset="2"/>
              <a:buChar char="Ø"/>
              <a:defRPr/>
            </a:pPr>
            <a:endParaRPr lang="en-US" dirty="0">
              <a:ea typeface="ＭＳ Ｐゴシック" pitchFamily="34" charset="-128"/>
            </a:endParaRPr>
          </a:p>
        </p:txBody>
      </p:sp>
    </p:spTree>
    <p:extLst>
      <p:ext uri="{BB962C8B-B14F-4D97-AF65-F5344CB8AC3E}">
        <p14:creationId xmlns:p14="http://schemas.microsoft.com/office/powerpoint/2010/main" val="81780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5D3C-3BA7-4831-ADBF-9A8904E4ECBC}"/>
              </a:ext>
            </a:extLst>
          </p:cNvPr>
          <p:cNvSpPr>
            <a:spLocks noGrp="1"/>
          </p:cNvSpPr>
          <p:nvPr>
            <p:ph type="title"/>
          </p:nvPr>
        </p:nvSpPr>
        <p:spPr/>
        <p:txBody>
          <a:bodyPr>
            <a:normAutofit/>
          </a:bodyPr>
          <a:lstStyle/>
          <a:p>
            <a:r>
              <a:rPr lang="en-US" sz="4000" dirty="0"/>
              <a:t>Pre Implementation steps</a:t>
            </a:r>
          </a:p>
        </p:txBody>
      </p:sp>
      <p:sp>
        <p:nvSpPr>
          <p:cNvPr id="3" name="Content Placeholder 2">
            <a:extLst>
              <a:ext uri="{FF2B5EF4-FFF2-40B4-BE49-F238E27FC236}">
                <a16:creationId xmlns:a16="http://schemas.microsoft.com/office/drawing/2014/main" id="{F0387A3B-9053-443F-A258-3163A6D17F4D}"/>
              </a:ext>
            </a:extLst>
          </p:cNvPr>
          <p:cNvSpPr>
            <a:spLocks noGrp="1"/>
          </p:cNvSpPr>
          <p:nvPr>
            <p:ph idx="1"/>
          </p:nvPr>
        </p:nvSpPr>
        <p:spPr>
          <a:xfrm>
            <a:off x="609601" y="2015732"/>
            <a:ext cx="11152908" cy="4037749"/>
          </a:xfrm>
        </p:spPr>
        <p:txBody>
          <a:bodyPr>
            <a:normAutofit fontScale="92500"/>
          </a:bodyPr>
          <a:lstStyle/>
          <a:p>
            <a:r>
              <a:rPr lang="en-US" sz="3200" dirty="0"/>
              <a:t>Establish a relationship with the student. </a:t>
            </a:r>
          </a:p>
          <a:p>
            <a:r>
              <a:rPr lang="en-US" sz="3200" dirty="0"/>
              <a:t>Operationally define the maladaptive behavior(s). </a:t>
            </a:r>
          </a:p>
          <a:p>
            <a:r>
              <a:rPr lang="en-US" sz="3200" dirty="0"/>
              <a:t>Gather baseline data on frequency, intensity and duration.</a:t>
            </a:r>
          </a:p>
          <a:p>
            <a:r>
              <a:rPr lang="en-US" sz="3200" dirty="0"/>
              <a:t>Hypothesize the function of the behavior(s). </a:t>
            </a:r>
          </a:p>
          <a:p>
            <a:r>
              <a:rPr lang="en-US" sz="3200" dirty="0"/>
              <a:t>Consider appropriate replacement behavior(s).</a:t>
            </a:r>
          </a:p>
          <a:p>
            <a:r>
              <a:rPr lang="en-US" sz="3200" dirty="0"/>
              <a:t>Determine how the student is most effectively reinforced.  </a:t>
            </a:r>
          </a:p>
          <a:p>
            <a:endParaRPr lang="en-US" dirty="0"/>
          </a:p>
        </p:txBody>
      </p:sp>
    </p:spTree>
    <p:extLst>
      <p:ext uri="{BB962C8B-B14F-4D97-AF65-F5344CB8AC3E}">
        <p14:creationId xmlns:p14="http://schemas.microsoft.com/office/powerpoint/2010/main" val="283447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1F3B-68BE-4988-829F-65849C224CDD}"/>
              </a:ext>
            </a:extLst>
          </p:cNvPr>
          <p:cNvSpPr>
            <a:spLocks noGrp="1"/>
          </p:cNvSpPr>
          <p:nvPr>
            <p:ph type="title"/>
          </p:nvPr>
        </p:nvSpPr>
        <p:spPr/>
        <p:txBody>
          <a:bodyPr>
            <a:normAutofit/>
          </a:bodyPr>
          <a:lstStyle/>
          <a:p>
            <a:r>
              <a:rPr lang="en-US" sz="4000" dirty="0"/>
              <a:t>Establishing a Relationship</a:t>
            </a:r>
          </a:p>
        </p:txBody>
      </p:sp>
      <p:sp>
        <p:nvSpPr>
          <p:cNvPr id="3" name="Content Placeholder 2">
            <a:extLst>
              <a:ext uri="{FF2B5EF4-FFF2-40B4-BE49-F238E27FC236}">
                <a16:creationId xmlns:a16="http://schemas.microsoft.com/office/drawing/2014/main" id="{FB9DEF0D-2F2A-48BE-B9CF-B06E88B6B42F}"/>
              </a:ext>
            </a:extLst>
          </p:cNvPr>
          <p:cNvSpPr>
            <a:spLocks noGrp="1"/>
          </p:cNvSpPr>
          <p:nvPr>
            <p:ph idx="1"/>
          </p:nvPr>
        </p:nvSpPr>
        <p:spPr>
          <a:xfrm>
            <a:off x="498764" y="2015732"/>
            <a:ext cx="11333017" cy="4037749"/>
          </a:xfrm>
        </p:spPr>
        <p:txBody>
          <a:bodyPr>
            <a:normAutofit fontScale="85000" lnSpcReduction="20000"/>
          </a:bodyPr>
          <a:lstStyle/>
          <a:p>
            <a:r>
              <a:rPr lang="en-US" sz="3200" dirty="0"/>
              <a:t>Based on a technique called “pairing” used by applied behavior analysts. </a:t>
            </a:r>
          </a:p>
          <a:p>
            <a:r>
              <a:rPr lang="en-US" sz="3200" dirty="0"/>
              <a:t>The goal is to make yourself and the environment a positive reinforcer. </a:t>
            </a:r>
          </a:p>
          <a:p>
            <a:r>
              <a:rPr lang="en-US" sz="3200" dirty="0"/>
              <a:t>First 2-3 times meetings with a new student are solely focused on building a relationship.   </a:t>
            </a:r>
          </a:p>
          <a:p>
            <a:r>
              <a:rPr lang="en-US" sz="3200" dirty="0"/>
              <a:t>This time, invested in advance, will give a foundation to help shape the child’s behavior later on.  </a:t>
            </a:r>
          </a:p>
          <a:p>
            <a:pPr marL="4572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7473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6D8DA-244C-4D78-B9BE-12E004D4CEFE}"/>
              </a:ext>
            </a:extLst>
          </p:cNvPr>
          <p:cNvSpPr>
            <a:spLocks noGrp="1"/>
          </p:cNvSpPr>
          <p:nvPr>
            <p:ph idx="1"/>
          </p:nvPr>
        </p:nvSpPr>
        <p:spPr>
          <a:xfrm>
            <a:off x="318655" y="221674"/>
            <a:ext cx="11499272" cy="5244672"/>
          </a:xfrm>
        </p:spPr>
        <p:txBody>
          <a:bodyPr>
            <a:noAutofit/>
          </a:bodyPr>
          <a:lstStyle/>
          <a:p>
            <a:r>
              <a:rPr lang="en-US" sz="2800" dirty="0"/>
              <a:t>Arrange the environment to have a variety of items or activities of interest to the student.   </a:t>
            </a:r>
          </a:p>
          <a:p>
            <a:r>
              <a:rPr lang="en-US" sz="2800" dirty="0"/>
              <a:t> If possible, get information about specific likes/interests in advance.  (Dinosaurs, </a:t>
            </a:r>
            <a:r>
              <a:rPr lang="en-US" sz="2800" dirty="0" err="1"/>
              <a:t>Yugioh</a:t>
            </a:r>
            <a:r>
              <a:rPr lang="en-US" sz="2800" dirty="0"/>
              <a:t>, etc.)</a:t>
            </a:r>
          </a:p>
          <a:p>
            <a:r>
              <a:rPr lang="en-US" sz="2800" dirty="0"/>
              <a:t>Some general items to have on hand:   kinetic sand, playdough, Uno, board games, Candyland, Jenga, match box cars, blocks, </a:t>
            </a:r>
            <a:r>
              <a:rPr lang="en-US" sz="2800" dirty="0" err="1"/>
              <a:t>legos</a:t>
            </a:r>
            <a:r>
              <a:rPr lang="en-US" sz="2800" dirty="0"/>
              <a:t> and our class pet.  </a:t>
            </a:r>
          </a:p>
          <a:p>
            <a:r>
              <a:rPr lang="en-US" sz="2800" dirty="0"/>
              <a:t>Do the activity with the child, engaging him or her in play.  </a:t>
            </a:r>
          </a:p>
        </p:txBody>
      </p:sp>
    </p:spTree>
    <p:extLst>
      <p:ext uri="{BB962C8B-B14F-4D97-AF65-F5344CB8AC3E}">
        <p14:creationId xmlns:p14="http://schemas.microsoft.com/office/powerpoint/2010/main" val="81943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8B51-5A1F-4112-91D7-9EDA16520A9A}"/>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0AFBCDD-6CED-4306-B813-83B2DDD53A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145" r="34309" b="1100"/>
          <a:stretch/>
        </p:blipFill>
        <p:spPr>
          <a:xfrm>
            <a:off x="3324665" y="0"/>
            <a:ext cx="5980347" cy="6724357"/>
          </a:xfrm>
        </p:spPr>
      </p:pic>
    </p:spTree>
    <p:extLst>
      <p:ext uri="{BB962C8B-B14F-4D97-AF65-F5344CB8AC3E}">
        <p14:creationId xmlns:p14="http://schemas.microsoft.com/office/powerpoint/2010/main" val="313021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FCAA6-13AA-46BA-9C45-F44BDF16391F}"/>
              </a:ext>
            </a:extLst>
          </p:cNvPr>
          <p:cNvSpPr>
            <a:spLocks noGrp="1"/>
          </p:cNvSpPr>
          <p:nvPr>
            <p:ph idx="1"/>
          </p:nvPr>
        </p:nvSpPr>
        <p:spPr>
          <a:xfrm>
            <a:off x="318655" y="1330036"/>
            <a:ext cx="11582400" cy="4136310"/>
          </a:xfrm>
        </p:spPr>
        <p:txBody>
          <a:bodyPr/>
          <a:lstStyle/>
          <a:p>
            <a:r>
              <a:rPr lang="en-US" sz="2800" dirty="0"/>
              <a:t>During the first few sessions, let the child guide the activities while you participate.   </a:t>
            </a:r>
          </a:p>
          <a:p>
            <a:r>
              <a:rPr lang="en-US" sz="2800" dirty="0"/>
              <a:t>Make as few demands as possible. </a:t>
            </a:r>
          </a:p>
          <a:p>
            <a:r>
              <a:rPr lang="en-US" sz="2800" dirty="0"/>
              <a:t>Provide frequent verbal praise.</a:t>
            </a:r>
          </a:p>
          <a:p>
            <a:pPr marL="0" indent="0">
              <a:buNone/>
            </a:pPr>
            <a:endParaRPr lang="en-US" dirty="0"/>
          </a:p>
        </p:txBody>
      </p:sp>
    </p:spTree>
    <p:extLst>
      <p:ext uri="{BB962C8B-B14F-4D97-AF65-F5344CB8AC3E}">
        <p14:creationId xmlns:p14="http://schemas.microsoft.com/office/powerpoint/2010/main" val="12261917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4717</TotalTime>
  <Words>1761</Words>
  <Application>Microsoft Office PowerPoint</Application>
  <PresentationFormat>Widescreen</PresentationFormat>
  <Paragraphs>225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Courier New</vt:lpstr>
      <vt:lpstr>Rockwell</vt:lpstr>
      <vt:lpstr>Wingdings</vt:lpstr>
      <vt:lpstr>Gallery</vt:lpstr>
      <vt:lpstr>  aN Individualized Check in/Check out System to Support Students When Their Behavior Impedes Learning</vt:lpstr>
      <vt:lpstr>Check IN/Check OUT is an ACCEPTED PBIS Intervention</vt:lpstr>
      <vt:lpstr>Why AN Individualized check in/Check out with Behavior Report Card?</vt:lpstr>
      <vt:lpstr>When To Use this Individualized Approach </vt:lpstr>
      <vt:lpstr>Pre Implementation steps</vt:lpstr>
      <vt:lpstr>Establishing a Relationship</vt:lpstr>
      <vt:lpstr>PowerPoint Presentation</vt:lpstr>
      <vt:lpstr>PowerPoint Presentation</vt:lpstr>
      <vt:lpstr>PowerPoint Presentation</vt:lpstr>
      <vt:lpstr>Operationally Define the Behavior</vt:lpstr>
      <vt:lpstr>Gather Baseline Data</vt:lpstr>
      <vt:lpstr>Methods of Gathering a Baseline</vt:lpstr>
      <vt:lpstr>PowerPoint Presentation</vt:lpstr>
      <vt:lpstr>Data keeping sheets</vt:lpstr>
      <vt:lpstr>Hypothesizing Function Of BeHavior </vt:lpstr>
      <vt:lpstr>PowerPoint Presentation</vt:lpstr>
      <vt:lpstr>PowerPoint Presentation</vt:lpstr>
      <vt:lpstr>PowerPoint Presentation</vt:lpstr>
      <vt:lpstr>PowerPoint Presentation</vt:lpstr>
      <vt:lpstr>PowerPoint Presentation</vt:lpstr>
      <vt:lpstr>Determine Preferred Reinforcers</vt:lpstr>
      <vt:lpstr>Implementation Steps</vt:lpstr>
      <vt:lpstr>Creating/Introducing a Check In/Check Out Card</vt:lpstr>
      <vt:lpstr>Create A Reinforcer menu</vt:lpstr>
      <vt:lpstr>Antecedent Strategies</vt:lpstr>
      <vt:lpstr>Other Examples Of AnteceDent Strategies</vt:lpstr>
      <vt:lpstr>Specialized instruction</vt:lpstr>
      <vt:lpstr>Daily Behavior Conferencing-Morning</vt:lpstr>
      <vt:lpstr>Recording Behavior in the General Classroom </vt:lpstr>
      <vt:lpstr>Daily Behavior Conferencing-End of the Day</vt:lpstr>
      <vt:lpstr>Home Communication</vt:lpstr>
      <vt:lpstr>Monitoring</vt:lpstr>
      <vt:lpstr>Fading Supports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 Individualized Check in/Check out System to Support Students When Their Behavior Impedes Learning</dc:title>
  <dc:creator>Rebecca Jensen</dc:creator>
  <cp:lastModifiedBy>Jensen, Rebecca</cp:lastModifiedBy>
  <cp:revision>40</cp:revision>
  <dcterms:created xsi:type="dcterms:W3CDTF">2019-02-20T01:44:06Z</dcterms:created>
  <dcterms:modified xsi:type="dcterms:W3CDTF">2019-03-17T15:47:42Z</dcterms:modified>
</cp:coreProperties>
</file>